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8" r:id="rId2"/>
    <p:sldMasterId id="2147483710" r:id="rId3"/>
    <p:sldMasterId id="2147483726" r:id="rId4"/>
  </p:sldMasterIdLst>
  <p:notesMasterIdLst>
    <p:notesMasterId r:id="rId36"/>
  </p:notesMasterIdLst>
  <p:sldIdLst>
    <p:sldId id="256" r:id="rId5"/>
    <p:sldId id="543" r:id="rId6"/>
    <p:sldId id="298" r:id="rId7"/>
    <p:sldId id="299" r:id="rId8"/>
    <p:sldId id="532" r:id="rId9"/>
    <p:sldId id="4388" r:id="rId10"/>
    <p:sldId id="3966" r:id="rId11"/>
    <p:sldId id="4389" r:id="rId12"/>
    <p:sldId id="4392" r:id="rId13"/>
    <p:sldId id="4393" r:id="rId14"/>
    <p:sldId id="4394" r:id="rId15"/>
    <p:sldId id="4395" r:id="rId16"/>
    <p:sldId id="4398" r:id="rId17"/>
    <p:sldId id="4399" r:id="rId18"/>
    <p:sldId id="4396" r:id="rId19"/>
    <p:sldId id="4400" r:id="rId20"/>
    <p:sldId id="4401" r:id="rId21"/>
    <p:sldId id="3967" r:id="rId22"/>
    <p:sldId id="3979" r:id="rId23"/>
    <p:sldId id="3986" r:id="rId24"/>
    <p:sldId id="3982" r:id="rId25"/>
    <p:sldId id="264" r:id="rId26"/>
    <p:sldId id="265" r:id="rId27"/>
    <p:sldId id="288" r:id="rId28"/>
    <p:sldId id="282" r:id="rId29"/>
    <p:sldId id="266" r:id="rId30"/>
    <p:sldId id="267" r:id="rId31"/>
    <p:sldId id="4402" r:id="rId32"/>
    <p:sldId id="4403" r:id="rId33"/>
    <p:sldId id="272" r:id="rId34"/>
    <p:sldId id="2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80522" autoAdjust="0"/>
  </p:normalViewPr>
  <p:slideViewPr>
    <p:cSldViewPr snapToGrid="0">
      <p:cViewPr varScale="1">
        <p:scale>
          <a:sx n="83" d="100"/>
          <a:sy n="83" d="100"/>
        </p:scale>
        <p:origin x="64" y="208"/>
      </p:cViewPr>
      <p:guideLst/>
    </p:cSldViewPr>
  </p:slideViewPr>
  <p:notesTextViewPr>
    <p:cViewPr>
      <p:scale>
        <a:sx n="1" d="1"/>
        <a:sy n="1" d="1"/>
      </p:scale>
      <p:origin x="0" y="0"/>
    </p:cViewPr>
  </p:notesTextViewPr>
  <p:notesViewPr>
    <p:cSldViewPr snapToGrid="0">
      <p:cViewPr varScale="1">
        <p:scale>
          <a:sx n="61" d="100"/>
          <a:sy n="61" d="100"/>
        </p:scale>
        <p:origin x="211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30F1B-93A6-469A-A537-DB6984CD63E4}"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B19A8A3-373D-4C8B-AC23-DEC13BA397CC}">
      <dgm:prSet phldrT="[Text]" custT="1"/>
      <dgm:spPr/>
      <dgm:t>
        <a:bodyPr/>
        <a:lstStyle/>
        <a:p>
          <a:r>
            <a:rPr lang="en-US" sz="3600" dirty="0"/>
            <a:t>Unsupervised ML</a:t>
          </a:r>
        </a:p>
      </dgm:t>
    </dgm:pt>
    <dgm:pt modelId="{7D6C5CCE-E7FD-4EC4-8A42-35ADBCBCBEA8}" type="parTrans" cxnId="{0593A22A-82FC-4C13-A166-8B74640AAB0B}">
      <dgm:prSet/>
      <dgm:spPr/>
      <dgm:t>
        <a:bodyPr/>
        <a:lstStyle/>
        <a:p>
          <a:endParaRPr lang="en-US" sz="3200"/>
        </a:p>
      </dgm:t>
    </dgm:pt>
    <dgm:pt modelId="{FFF7A965-847B-402F-B4E6-7D89C4210F5E}" type="sibTrans" cxnId="{0593A22A-82FC-4C13-A166-8B74640AAB0B}">
      <dgm:prSet/>
      <dgm:spPr/>
      <dgm:t>
        <a:bodyPr/>
        <a:lstStyle/>
        <a:p>
          <a:endParaRPr lang="en-US" sz="3200"/>
        </a:p>
      </dgm:t>
    </dgm:pt>
    <dgm:pt modelId="{9DFEC4DF-1F32-45AD-B819-6A568C48BD6B}">
      <dgm:prSet phldrT="[Text]" custT="1"/>
      <dgm:spPr/>
      <dgm:t>
        <a:bodyPr/>
        <a:lstStyle/>
        <a:p>
          <a:r>
            <a:rPr lang="en-US" sz="1800" dirty="0"/>
            <a:t>Clustering/segmentation   X</a:t>
          </a:r>
          <a:r>
            <a:rPr lang="en-US" sz="1800" i="1" baseline="-25000" dirty="0"/>
            <a:t>i</a:t>
          </a:r>
          <a:r>
            <a:rPr lang="en-US" sz="1800" dirty="0"/>
            <a:t>-&gt;G(X</a:t>
          </a:r>
          <a:r>
            <a:rPr lang="en-US" sz="1800" i="1" baseline="-25000" dirty="0"/>
            <a:t>i</a:t>
          </a:r>
          <a:r>
            <a:rPr lang="en-US" sz="1800" dirty="0"/>
            <a:t>)</a:t>
          </a:r>
        </a:p>
      </dgm:t>
    </dgm:pt>
    <dgm:pt modelId="{A07EA2DD-DBD5-4BCD-80D6-353D616F7F3F}" type="parTrans" cxnId="{6299A0DB-6EEB-4692-BA0E-4E920D459324}">
      <dgm:prSet/>
      <dgm:spPr/>
      <dgm:t>
        <a:bodyPr/>
        <a:lstStyle/>
        <a:p>
          <a:endParaRPr lang="en-US" sz="3200"/>
        </a:p>
      </dgm:t>
    </dgm:pt>
    <dgm:pt modelId="{FDF27232-8C32-4DE4-9F20-B96EAF357009}" type="sibTrans" cxnId="{6299A0DB-6EEB-4692-BA0E-4E920D459324}">
      <dgm:prSet/>
      <dgm:spPr/>
      <dgm:t>
        <a:bodyPr/>
        <a:lstStyle/>
        <a:p>
          <a:endParaRPr lang="en-US" sz="3200"/>
        </a:p>
      </dgm:t>
    </dgm:pt>
    <dgm:pt modelId="{FEA352C5-4A32-4051-8C25-91C71D77BB0C}">
      <dgm:prSet phldrT="[Text]" custT="1"/>
      <dgm:spPr/>
      <dgm:t>
        <a:bodyPr/>
        <a:lstStyle/>
        <a:p>
          <a:r>
            <a:rPr lang="en-US" sz="1800" dirty="0"/>
            <a:t>Grouping photos or text</a:t>
          </a:r>
        </a:p>
      </dgm:t>
    </dgm:pt>
    <dgm:pt modelId="{0C82F1E6-8278-45BC-BF72-1BBAD8B29DF0}" type="parTrans" cxnId="{31760AB5-D54D-4BDE-B582-C3D947843CD7}">
      <dgm:prSet/>
      <dgm:spPr/>
      <dgm:t>
        <a:bodyPr/>
        <a:lstStyle/>
        <a:p>
          <a:endParaRPr lang="en-US" sz="3200"/>
        </a:p>
      </dgm:t>
    </dgm:pt>
    <dgm:pt modelId="{8817136E-C0D6-4506-8086-8EF1266E3857}" type="sibTrans" cxnId="{31760AB5-D54D-4BDE-B582-C3D947843CD7}">
      <dgm:prSet/>
      <dgm:spPr/>
      <dgm:t>
        <a:bodyPr/>
        <a:lstStyle/>
        <a:p>
          <a:endParaRPr lang="en-US" sz="3200"/>
        </a:p>
      </dgm:t>
    </dgm:pt>
    <dgm:pt modelId="{6622E1F3-F374-4C70-9F83-C4D77198A9D0}">
      <dgm:prSet phldrT="[Text]" custT="1"/>
      <dgm:spPr/>
      <dgm:t>
        <a:bodyPr/>
        <a:lstStyle/>
        <a:p>
          <a:r>
            <a:rPr lang="en-US" sz="3600" dirty="0"/>
            <a:t>Supervised ML</a:t>
          </a:r>
        </a:p>
      </dgm:t>
    </dgm:pt>
    <dgm:pt modelId="{BC6C1DAA-7377-4564-8AB7-D87F09823526}" type="parTrans" cxnId="{22C175E8-4027-4B4E-8A09-D98DFF748603}">
      <dgm:prSet/>
      <dgm:spPr/>
      <dgm:t>
        <a:bodyPr/>
        <a:lstStyle/>
        <a:p>
          <a:endParaRPr lang="en-US" sz="3200"/>
        </a:p>
      </dgm:t>
    </dgm:pt>
    <dgm:pt modelId="{D027D962-DBCF-4D02-978E-2A277F3973FF}" type="sibTrans" cxnId="{22C175E8-4027-4B4E-8A09-D98DFF748603}">
      <dgm:prSet/>
      <dgm:spPr/>
      <dgm:t>
        <a:bodyPr/>
        <a:lstStyle/>
        <a:p>
          <a:endParaRPr lang="en-US" sz="3200"/>
        </a:p>
      </dgm:t>
    </dgm:pt>
    <dgm:pt modelId="{3F942A89-F65D-495A-826E-F75A010EDB03}">
      <dgm:prSet phldrT="[Text]" custT="1"/>
      <dgm:spPr/>
      <dgm:t>
        <a:bodyPr/>
        <a:lstStyle/>
        <a:p>
          <a:r>
            <a:rPr lang="en-US" sz="1800" dirty="0"/>
            <a:t>Prediction/classification : predict E[Y|X=x] as f(X)</a:t>
          </a:r>
        </a:p>
      </dgm:t>
    </dgm:pt>
    <dgm:pt modelId="{B82B188E-F2FF-4C31-8CFE-577BCE65AF77}" type="parTrans" cxnId="{7BE1B764-AE2C-4052-B1F0-1D3D2AE1E1E9}">
      <dgm:prSet/>
      <dgm:spPr/>
      <dgm:t>
        <a:bodyPr/>
        <a:lstStyle/>
        <a:p>
          <a:endParaRPr lang="en-US" sz="3200"/>
        </a:p>
      </dgm:t>
    </dgm:pt>
    <dgm:pt modelId="{237CFA26-D14C-49BE-B300-64B5D43A831F}" type="sibTrans" cxnId="{7BE1B764-AE2C-4052-B1F0-1D3D2AE1E1E9}">
      <dgm:prSet/>
      <dgm:spPr/>
      <dgm:t>
        <a:bodyPr/>
        <a:lstStyle/>
        <a:p>
          <a:endParaRPr lang="en-US" sz="3200"/>
        </a:p>
      </dgm:t>
    </dgm:pt>
    <dgm:pt modelId="{C7A73B79-8277-4212-8AFB-FEB8C3535C5D}">
      <dgm:prSet phldrT="[Text]" custT="1"/>
      <dgm:spPr/>
      <dgm:t>
        <a:bodyPr/>
        <a:lstStyle/>
        <a:p>
          <a:r>
            <a:rPr lang="en-US" sz="1800" dirty="0"/>
            <a:t>Computer vision/image recognition</a:t>
          </a:r>
        </a:p>
      </dgm:t>
    </dgm:pt>
    <dgm:pt modelId="{1285FE0E-B966-40A1-89FB-9245411D0867}" type="parTrans" cxnId="{B1B11AE5-3094-4EB7-869C-75B183E611E5}">
      <dgm:prSet/>
      <dgm:spPr/>
      <dgm:t>
        <a:bodyPr/>
        <a:lstStyle/>
        <a:p>
          <a:endParaRPr lang="en-US" sz="3200"/>
        </a:p>
      </dgm:t>
    </dgm:pt>
    <dgm:pt modelId="{D83A2724-5F25-40D7-BDE9-E01DB938B427}" type="sibTrans" cxnId="{B1B11AE5-3094-4EB7-869C-75B183E611E5}">
      <dgm:prSet/>
      <dgm:spPr/>
      <dgm:t>
        <a:bodyPr/>
        <a:lstStyle/>
        <a:p>
          <a:endParaRPr lang="en-US" sz="3200"/>
        </a:p>
      </dgm:t>
    </dgm:pt>
    <dgm:pt modelId="{5602D996-79B2-45B8-AEA9-E48FF994240B}">
      <dgm:prSet phldrT="[Text]" custT="1"/>
      <dgm:spPr/>
      <dgm:t>
        <a:bodyPr/>
        <a:lstStyle/>
        <a:p>
          <a:r>
            <a:rPr lang="en-US" sz="3600" dirty="0"/>
            <a:t>Generative</a:t>
          </a:r>
        </a:p>
      </dgm:t>
    </dgm:pt>
    <dgm:pt modelId="{BDAABBB8-B2C2-4679-BC85-5E4C263638A7}" type="parTrans" cxnId="{5A2A72DA-C138-4783-8208-4E20AD603A64}">
      <dgm:prSet/>
      <dgm:spPr/>
      <dgm:t>
        <a:bodyPr/>
        <a:lstStyle/>
        <a:p>
          <a:endParaRPr lang="en-US" sz="3200"/>
        </a:p>
      </dgm:t>
    </dgm:pt>
    <dgm:pt modelId="{3798187F-3F9D-4171-8110-FDF8DA6AE21B}" type="sibTrans" cxnId="{5A2A72DA-C138-4783-8208-4E20AD603A64}">
      <dgm:prSet/>
      <dgm:spPr/>
      <dgm:t>
        <a:bodyPr/>
        <a:lstStyle/>
        <a:p>
          <a:endParaRPr lang="en-US" sz="3200"/>
        </a:p>
      </dgm:t>
    </dgm:pt>
    <dgm:pt modelId="{863CD4E9-8C6F-424E-8F81-2F97977E1666}">
      <dgm:prSet phldrT="[Text]" custT="1"/>
      <dgm:spPr/>
      <dgm:t>
        <a:bodyPr/>
        <a:lstStyle/>
        <a:p>
          <a:r>
            <a:rPr lang="en-US" sz="1800" dirty="0"/>
            <a:t>Creating fake items (images, text):  make fake X or fake </a:t>
          </a:r>
          <a:r>
            <a:rPr lang="en-US" sz="1800" dirty="0" err="1"/>
            <a:t>X|prompt</a:t>
          </a:r>
          <a:endParaRPr lang="en-US" sz="1800" dirty="0"/>
        </a:p>
      </dgm:t>
    </dgm:pt>
    <dgm:pt modelId="{1D2D61DE-F7F0-4E5A-9C3F-8BD2AE7A727E}" type="parTrans" cxnId="{DA5565A5-0D12-44A4-BFEC-FB9915119B05}">
      <dgm:prSet/>
      <dgm:spPr/>
      <dgm:t>
        <a:bodyPr/>
        <a:lstStyle/>
        <a:p>
          <a:endParaRPr lang="en-US" sz="3200"/>
        </a:p>
      </dgm:t>
    </dgm:pt>
    <dgm:pt modelId="{C6C5D8A3-15EE-401D-8D06-EE0A30FC8572}" type="sibTrans" cxnId="{DA5565A5-0D12-44A4-BFEC-FB9915119B05}">
      <dgm:prSet/>
      <dgm:spPr/>
      <dgm:t>
        <a:bodyPr/>
        <a:lstStyle/>
        <a:p>
          <a:endParaRPr lang="en-US" sz="3200"/>
        </a:p>
      </dgm:t>
    </dgm:pt>
    <dgm:pt modelId="{E88767AA-C593-45C2-9998-DB17D823121B}">
      <dgm:prSet phldrT="[Text]" custT="1"/>
      <dgm:spPr/>
      <dgm:t>
        <a:bodyPr/>
        <a:lstStyle/>
        <a:p>
          <a:r>
            <a:rPr lang="en-US" sz="1800" dirty="0"/>
            <a:t>Need a dataset of “real” items to mimic; need labelled for prompt</a:t>
          </a:r>
        </a:p>
      </dgm:t>
    </dgm:pt>
    <dgm:pt modelId="{97C9161B-B1BE-4224-99D5-34D8782F5BA2}" type="parTrans" cxnId="{581F3D91-D192-4731-9EC6-7C4C791748C3}">
      <dgm:prSet/>
      <dgm:spPr/>
      <dgm:t>
        <a:bodyPr/>
        <a:lstStyle/>
        <a:p>
          <a:endParaRPr lang="en-US" sz="3200"/>
        </a:p>
      </dgm:t>
    </dgm:pt>
    <dgm:pt modelId="{B79EDE3E-F284-451D-9472-B70DAFF91FE2}" type="sibTrans" cxnId="{581F3D91-D192-4731-9EC6-7C4C791748C3}">
      <dgm:prSet/>
      <dgm:spPr/>
      <dgm:t>
        <a:bodyPr/>
        <a:lstStyle/>
        <a:p>
          <a:endParaRPr lang="en-US" sz="3200"/>
        </a:p>
      </dgm:t>
    </dgm:pt>
    <dgm:pt modelId="{C3D0ADE9-8C68-4B91-8C48-9AA66FD563AF}">
      <dgm:prSet phldrT="[Text]" custT="1"/>
      <dgm:spPr/>
      <dgm:t>
        <a:bodyPr/>
        <a:lstStyle/>
        <a:p>
          <a:r>
            <a:rPr lang="en-US" sz="1800" dirty="0"/>
            <a:t>Predicting loan default</a:t>
          </a:r>
        </a:p>
      </dgm:t>
    </dgm:pt>
    <dgm:pt modelId="{234EFFAF-F89E-498E-9976-06A456FB1939}" type="parTrans" cxnId="{2632728C-96D8-4DBE-BAF9-314AD838D342}">
      <dgm:prSet/>
      <dgm:spPr/>
      <dgm:t>
        <a:bodyPr/>
        <a:lstStyle/>
        <a:p>
          <a:endParaRPr lang="en-US" sz="3200"/>
        </a:p>
      </dgm:t>
    </dgm:pt>
    <dgm:pt modelId="{AE142A97-DD8C-4FEA-9A59-F7CB0FBFEB8C}" type="sibTrans" cxnId="{2632728C-96D8-4DBE-BAF9-314AD838D342}">
      <dgm:prSet/>
      <dgm:spPr/>
      <dgm:t>
        <a:bodyPr/>
        <a:lstStyle/>
        <a:p>
          <a:endParaRPr lang="en-US" sz="3200"/>
        </a:p>
      </dgm:t>
    </dgm:pt>
    <dgm:pt modelId="{E381E37B-6B23-4C75-9A87-C9248184B899}">
      <dgm:prSet phldrT="[Text]" custT="1"/>
      <dgm:spPr/>
      <dgm:t>
        <a:bodyPr/>
        <a:lstStyle/>
        <a:p>
          <a:r>
            <a:rPr lang="en-US" sz="1800" dirty="0"/>
            <a:t>Synthetic datasets for analysis/testing of models</a:t>
          </a:r>
        </a:p>
      </dgm:t>
    </dgm:pt>
    <dgm:pt modelId="{8F498EDA-2F15-4473-864A-349CA5022E1A}" type="parTrans" cxnId="{B68A6504-8E46-457E-897A-BE0779EFB192}">
      <dgm:prSet/>
      <dgm:spPr/>
      <dgm:t>
        <a:bodyPr/>
        <a:lstStyle/>
        <a:p>
          <a:endParaRPr lang="en-US" sz="3200"/>
        </a:p>
      </dgm:t>
    </dgm:pt>
    <dgm:pt modelId="{45C90C28-666B-40E5-956A-71D5A6EE8F09}" type="sibTrans" cxnId="{B68A6504-8E46-457E-897A-BE0779EFB192}">
      <dgm:prSet/>
      <dgm:spPr/>
      <dgm:t>
        <a:bodyPr/>
        <a:lstStyle/>
        <a:p>
          <a:endParaRPr lang="en-US" sz="3200"/>
        </a:p>
      </dgm:t>
    </dgm:pt>
    <dgm:pt modelId="{A7CF054E-75E2-488F-AE45-404CD62EDB84}">
      <dgm:prSet custT="1"/>
      <dgm:spPr/>
      <dgm:t>
        <a:bodyPr/>
        <a:lstStyle/>
        <a:p>
          <a:r>
            <a:rPr lang="en-US" sz="3200" dirty="0"/>
            <a:t>Adaptive experiments</a:t>
          </a:r>
        </a:p>
      </dgm:t>
    </dgm:pt>
    <dgm:pt modelId="{EAF875F1-9E70-4EDB-9287-9807A0CE71AC}" type="parTrans" cxnId="{A618E0B2-F0D8-4651-BD14-B14C9E70E134}">
      <dgm:prSet/>
      <dgm:spPr/>
      <dgm:t>
        <a:bodyPr/>
        <a:lstStyle/>
        <a:p>
          <a:endParaRPr lang="en-US" sz="3200"/>
        </a:p>
      </dgm:t>
    </dgm:pt>
    <dgm:pt modelId="{D0B1DB57-E9BF-47CE-B071-BFF2F9F24565}" type="sibTrans" cxnId="{A618E0B2-F0D8-4651-BD14-B14C9E70E134}">
      <dgm:prSet/>
      <dgm:spPr/>
      <dgm:t>
        <a:bodyPr/>
        <a:lstStyle/>
        <a:p>
          <a:endParaRPr lang="en-US" sz="3200"/>
        </a:p>
      </dgm:t>
    </dgm:pt>
    <dgm:pt modelId="{FC21458D-59BC-46FA-A12E-8FA1228DD1C7}">
      <dgm:prSet custT="1"/>
      <dgm:spPr/>
      <dgm:t>
        <a:bodyPr/>
        <a:lstStyle/>
        <a:p>
          <a:r>
            <a:rPr lang="en-US" sz="1800" dirty="0"/>
            <a:t>Online learning to select the best ad, target ads to individuals</a:t>
          </a:r>
        </a:p>
      </dgm:t>
    </dgm:pt>
    <dgm:pt modelId="{82719152-18F8-4D7A-A6D7-D236B41AEFBF}" type="parTrans" cxnId="{80EBEC2A-2C89-49E0-AAEF-FC563D598E63}">
      <dgm:prSet/>
      <dgm:spPr/>
      <dgm:t>
        <a:bodyPr/>
        <a:lstStyle/>
        <a:p>
          <a:endParaRPr lang="en-US" sz="3200"/>
        </a:p>
      </dgm:t>
    </dgm:pt>
    <dgm:pt modelId="{F65E3AA5-9AF2-4F2F-99DA-875F652F0B25}" type="sibTrans" cxnId="{80EBEC2A-2C89-49E0-AAEF-FC563D598E63}">
      <dgm:prSet/>
      <dgm:spPr/>
      <dgm:t>
        <a:bodyPr/>
        <a:lstStyle/>
        <a:p>
          <a:endParaRPr lang="en-US" sz="3200"/>
        </a:p>
      </dgm:t>
    </dgm:pt>
    <dgm:pt modelId="{6ADD95EE-87BC-40D4-BF67-F953ABAEDDE5}">
      <dgm:prSet custT="1"/>
      <dgm:spPr/>
      <dgm:t>
        <a:bodyPr/>
        <a:lstStyle/>
        <a:p>
          <a:r>
            <a:rPr lang="en-US" sz="1800" dirty="0"/>
            <a:t>Bandits, contextual bandits:  assign TREAT as </a:t>
          </a:r>
          <a:r>
            <a:rPr lang="en-US" sz="1800" dirty="0" err="1"/>
            <a:t>func</a:t>
          </a:r>
          <a:r>
            <a:rPr lang="en-US" sz="1800" dirty="0"/>
            <a:t>. of X to max Y   </a:t>
          </a:r>
        </a:p>
      </dgm:t>
    </dgm:pt>
    <dgm:pt modelId="{F8934F2C-0D0B-45FD-823D-59EE3D0AB779}" type="parTrans" cxnId="{9DAC4BC9-B226-4F90-B0FA-DFFB276F1169}">
      <dgm:prSet/>
      <dgm:spPr/>
      <dgm:t>
        <a:bodyPr/>
        <a:lstStyle/>
        <a:p>
          <a:endParaRPr lang="en-US" sz="3200"/>
        </a:p>
      </dgm:t>
    </dgm:pt>
    <dgm:pt modelId="{0C796C49-E023-4A19-BD4F-553CB30751E7}" type="sibTrans" cxnId="{9DAC4BC9-B226-4F90-B0FA-DFFB276F1169}">
      <dgm:prSet/>
      <dgm:spPr/>
      <dgm:t>
        <a:bodyPr/>
        <a:lstStyle/>
        <a:p>
          <a:endParaRPr lang="en-US" sz="3200"/>
        </a:p>
      </dgm:t>
    </dgm:pt>
    <dgm:pt modelId="{C7A42316-435A-40B7-AD56-A644C420C9D8}">
      <dgm:prSet custT="1"/>
      <dgm:spPr/>
      <dgm:t>
        <a:bodyPr/>
        <a:lstStyle/>
        <a:p>
          <a:r>
            <a:rPr lang="en-US" sz="3200" dirty="0"/>
            <a:t>Reinforcement learning</a:t>
          </a:r>
        </a:p>
      </dgm:t>
    </dgm:pt>
    <dgm:pt modelId="{36925724-D170-4949-9B45-ADF4D389874F}" type="parTrans" cxnId="{76F84931-2E41-4456-AB86-08EDB82EC05D}">
      <dgm:prSet/>
      <dgm:spPr/>
      <dgm:t>
        <a:bodyPr/>
        <a:lstStyle/>
        <a:p>
          <a:endParaRPr lang="en-US" sz="3200"/>
        </a:p>
      </dgm:t>
    </dgm:pt>
    <dgm:pt modelId="{9DD31BA0-4FD9-4617-B936-612DEAF8A998}" type="sibTrans" cxnId="{76F84931-2E41-4456-AB86-08EDB82EC05D}">
      <dgm:prSet/>
      <dgm:spPr/>
      <dgm:t>
        <a:bodyPr/>
        <a:lstStyle/>
        <a:p>
          <a:endParaRPr lang="en-US" sz="3200"/>
        </a:p>
      </dgm:t>
    </dgm:pt>
    <dgm:pt modelId="{6E8948D9-8B0D-42A6-8639-8CBBACAECCEA}">
      <dgm:prSet custT="1"/>
      <dgm:spPr/>
      <dgm:t>
        <a:bodyPr/>
        <a:lstStyle/>
        <a:p>
          <a:r>
            <a:rPr lang="en-US" sz="1800" dirty="0"/>
            <a:t>Learning in a dynamic environment</a:t>
          </a:r>
        </a:p>
      </dgm:t>
    </dgm:pt>
    <dgm:pt modelId="{AD423A85-C693-4EB1-9BB0-BC6EE2FBCEB6}" type="parTrans" cxnId="{A1004C1B-FA8D-433B-94BC-34BB87CBD2AE}">
      <dgm:prSet/>
      <dgm:spPr/>
      <dgm:t>
        <a:bodyPr/>
        <a:lstStyle/>
        <a:p>
          <a:endParaRPr lang="en-US" sz="3200"/>
        </a:p>
      </dgm:t>
    </dgm:pt>
    <dgm:pt modelId="{FEDEF660-6256-4BF9-96D2-9B01D0EB5D38}" type="sibTrans" cxnId="{A1004C1B-FA8D-433B-94BC-34BB87CBD2AE}">
      <dgm:prSet/>
      <dgm:spPr/>
      <dgm:t>
        <a:bodyPr/>
        <a:lstStyle/>
        <a:p>
          <a:endParaRPr lang="en-US" sz="3200"/>
        </a:p>
      </dgm:t>
    </dgm:pt>
    <dgm:pt modelId="{9886D24D-1AE1-46A2-AD9A-76281C210421}">
      <dgm:prSet custT="1"/>
      <dgm:spPr/>
      <dgm:t>
        <a:bodyPr/>
        <a:lstStyle/>
        <a:p>
          <a:r>
            <a:rPr lang="en-US" sz="1800" dirty="0"/>
            <a:t>Robot learns to climb a wall</a:t>
          </a:r>
        </a:p>
      </dgm:t>
    </dgm:pt>
    <dgm:pt modelId="{95192E9A-F93F-484F-A7B4-9EAFCF4C4D77}" type="parTrans" cxnId="{B73B872A-1597-420E-87A4-0CD3057FB2C4}">
      <dgm:prSet/>
      <dgm:spPr/>
      <dgm:t>
        <a:bodyPr/>
        <a:lstStyle/>
        <a:p>
          <a:endParaRPr lang="en-US" sz="3200"/>
        </a:p>
      </dgm:t>
    </dgm:pt>
    <dgm:pt modelId="{C8F6BC2E-8381-4135-AE58-649F75BF7C25}" type="sibTrans" cxnId="{B73B872A-1597-420E-87A4-0CD3057FB2C4}">
      <dgm:prSet/>
      <dgm:spPr/>
      <dgm:t>
        <a:bodyPr/>
        <a:lstStyle/>
        <a:p>
          <a:endParaRPr lang="en-US" sz="3200"/>
        </a:p>
      </dgm:t>
    </dgm:pt>
    <dgm:pt modelId="{37B79B79-19EC-4F67-99E0-7DFBA4E9D3A9}">
      <dgm:prSet custT="1"/>
      <dgm:spPr/>
      <dgm:t>
        <a:bodyPr/>
        <a:lstStyle/>
        <a:p>
          <a:r>
            <a:rPr lang="en-US" sz="1800" dirty="0"/>
            <a:t>Algorithm learns to play a video game</a:t>
          </a:r>
        </a:p>
      </dgm:t>
    </dgm:pt>
    <dgm:pt modelId="{1EA036CE-B62C-40A3-9721-50669F1AA8DD}" type="parTrans" cxnId="{68C66021-87B1-4913-B11D-C092E6569017}">
      <dgm:prSet/>
      <dgm:spPr/>
      <dgm:t>
        <a:bodyPr/>
        <a:lstStyle/>
        <a:p>
          <a:endParaRPr lang="en-US" sz="3200"/>
        </a:p>
      </dgm:t>
    </dgm:pt>
    <dgm:pt modelId="{A00A42E2-CEF8-4691-9F94-5EBCFAD5C034}" type="sibTrans" cxnId="{68C66021-87B1-4913-B11D-C092E6569017}">
      <dgm:prSet/>
      <dgm:spPr/>
      <dgm:t>
        <a:bodyPr/>
        <a:lstStyle/>
        <a:p>
          <a:endParaRPr lang="en-US" sz="3200"/>
        </a:p>
      </dgm:t>
    </dgm:pt>
    <dgm:pt modelId="{FA8689A3-7554-4000-B62F-E138CB7F825A}">
      <dgm:prSet phldrT="[Text]" custT="1"/>
      <dgm:spPr/>
      <dgm:t>
        <a:bodyPr/>
        <a:lstStyle/>
        <a:p>
          <a:r>
            <a:rPr lang="en-US" sz="1800" dirty="0"/>
            <a:t>Identifying clusters of consumers according to behavior</a:t>
          </a:r>
        </a:p>
      </dgm:t>
    </dgm:pt>
    <dgm:pt modelId="{F177C1CE-1B29-40F9-B0E7-1F5476A672D1}" type="parTrans" cxnId="{BFE3BE0B-A0FE-4978-BB7C-7E6F35BFF967}">
      <dgm:prSet/>
      <dgm:spPr/>
      <dgm:t>
        <a:bodyPr/>
        <a:lstStyle/>
        <a:p>
          <a:endParaRPr lang="en-US"/>
        </a:p>
      </dgm:t>
    </dgm:pt>
    <dgm:pt modelId="{CEBBECB2-ABEA-4EB9-944A-F21F3C30AC8E}" type="sibTrans" cxnId="{BFE3BE0B-A0FE-4978-BB7C-7E6F35BFF967}">
      <dgm:prSet/>
      <dgm:spPr/>
      <dgm:t>
        <a:bodyPr/>
        <a:lstStyle/>
        <a:p>
          <a:endParaRPr lang="en-US"/>
        </a:p>
      </dgm:t>
    </dgm:pt>
    <dgm:pt modelId="{D97C96F0-256F-4D3C-B78B-692A05A3526D}">
      <dgm:prSet custT="1"/>
      <dgm:spPr/>
      <dgm:t>
        <a:bodyPr/>
        <a:lstStyle/>
        <a:p>
          <a:r>
            <a:rPr lang="en-US" sz="3200" dirty="0"/>
            <a:t>Foundation Models</a:t>
          </a:r>
        </a:p>
      </dgm:t>
    </dgm:pt>
    <dgm:pt modelId="{EE122462-A309-49C7-9E46-D5CBDDBF68A1}" type="parTrans" cxnId="{CE553043-0EA6-443F-A9B4-93963E4B8F7B}">
      <dgm:prSet/>
      <dgm:spPr/>
      <dgm:t>
        <a:bodyPr/>
        <a:lstStyle/>
        <a:p>
          <a:endParaRPr lang="en-US"/>
        </a:p>
      </dgm:t>
    </dgm:pt>
    <dgm:pt modelId="{68B25E3F-6842-4797-98EC-11498E11BE3D}" type="sibTrans" cxnId="{CE553043-0EA6-443F-A9B4-93963E4B8F7B}">
      <dgm:prSet/>
      <dgm:spPr/>
      <dgm:t>
        <a:bodyPr/>
        <a:lstStyle/>
        <a:p>
          <a:endParaRPr lang="en-US"/>
        </a:p>
      </dgm:t>
    </dgm:pt>
    <dgm:pt modelId="{5038B9B1-BD03-4244-ADEC-9CE202F783A4}">
      <dgm:prSet custT="1"/>
      <dgm:spPr/>
      <dgm:t>
        <a:bodyPr/>
        <a:lstStyle/>
        <a:p>
          <a:r>
            <a:rPr lang="en-US" sz="1800" dirty="0"/>
            <a:t>Use a large corpus of items (e.g. text) to train a model that creates </a:t>
          </a:r>
          <a:r>
            <a:rPr lang="en-US" sz="1800" dirty="0" err="1"/>
            <a:t>representions</a:t>
          </a:r>
          <a:r>
            <a:rPr lang="en-US" sz="1800" dirty="0"/>
            <a:t> of objects, typically a generative model</a:t>
          </a:r>
        </a:p>
      </dgm:t>
    </dgm:pt>
    <dgm:pt modelId="{EA3D9167-A7CD-49FE-A814-65B704546B16}" type="parTrans" cxnId="{ECAB83AA-F3CD-4138-99A8-7D7C473F9963}">
      <dgm:prSet/>
      <dgm:spPr/>
      <dgm:t>
        <a:bodyPr/>
        <a:lstStyle/>
        <a:p>
          <a:endParaRPr lang="en-US"/>
        </a:p>
      </dgm:t>
    </dgm:pt>
    <dgm:pt modelId="{BBAC7187-5B1B-4FB7-B68E-2E780633AF3D}" type="sibTrans" cxnId="{ECAB83AA-F3CD-4138-99A8-7D7C473F9963}">
      <dgm:prSet/>
      <dgm:spPr/>
      <dgm:t>
        <a:bodyPr/>
        <a:lstStyle/>
        <a:p>
          <a:endParaRPr lang="en-US"/>
        </a:p>
      </dgm:t>
    </dgm:pt>
    <dgm:pt modelId="{A1D5CD84-40A1-4477-85AF-65048D0F582B}">
      <dgm:prSet custT="1"/>
      <dgm:spPr/>
      <dgm:t>
        <a:bodyPr/>
        <a:lstStyle/>
        <a:p>
          <a:r>
            <a:rPr lang="en-US" sz="1800" dirty="0"/>
            <a:t>Used as input for downstream tasks; </a:t>
          </a:r>
          <a:r>
            <a:rPr lang="en-US" sz="1800" i="1" dirty="0"/>
            <a:t>fine-tuned</a:t>
          </a:r>
          <a:r>
            <a:rPr lang="en-US" sz="1800" dirty="0"/>
            <a:t> for an application</a:t>
          </a:r>
        </a:p>
      </dgm:t>
    </dgm:pt>
    <dgm:pt modelId="{8ADF9DE0-AAD7-420D-94C5-A9C4BCD46EC2}" type="parTrans" cxnId="{30B2AFA5-F2F7-4CAF-AA0D-1C90A9F17B4B}">
      <dgm:prSet/>
      <dgm:spPr/>
      <dgm:t>
        <a:bodyPr/>
        <a:lstStyle/>
        <a:p>
          <a:endParaRPr lang="en-US"/>
        </a:p>
      </dgm:t>
    </dgm:pt>
    <dgm:pt modelId="{19C97BC9-0B1A-435C-B653-647AA6A7EAC5}" type="sibTrans" cxnId="{30B2AFA5-F2F7-4CAF-AA0D-1C90A9F17B4B}">
      <dgm:prSet/>
      <dgm:spPr/>
      <dgm:t>
        <a:bodyPr/>
        <a:lstStyle/>
        <a:p>
          <a:endParaRPr lang="en-US"/>
        </a:p>
      </dgm:t>
    </dgm:pt>
    <dgm:pt modelId="{8AE7DE9D-EDDF-469E-8792-AE28AB4895D3}" type="pres">
      <dgm:prSet presAssocID="{9DF30F1B-93A6-469A-A537-DB6984CD63E4}" presName="Name0" presStyleCnt="0">
        <dgm:presLayoutVars>
          <dgm:dir/>
          <dgm:animLvl val="lvl"/>
          <dgm:resizeHandles val="exact"/>
        </dgm:presLayoutVars>
      </dgm:prSet>
      <dgm:spPr/>
    </dgm:pt>
    <dgm:pt modelId="{484DDDA4-12FA-4E24-A608-1EF0F401B493}" type="pres">
      <dgm:prSet presAssocID="{1B19A8A3-373D-4C8B-AC23-DEC13BA397CC}" presName="linNode" presStyleCnt="0"/>
      <dgm:spPr/>
    </dgm:pt>
    <dgm:pt modelId="{FE4EF0A5-8B6B-46FC-AD58-516976996951}" type="pres">
      <dgm:prSet presAssocID="{1B19A8A3-373D-4C8B-AC23-DEC13BA397CC}" presName="parentText" presStyleLbl="node1" presStyleIdx="0" presStyleCnt="6">
        <dgm:presLayoutVars>
          <dgm:chMax val="1"/>
          <dgm:bulletEnabled val="1"/>
        </dgm:presLayoutVars>
      </dgm:prSet>
      <dgm:spPr/>
    </dgm:pt>
    <dgm:pt modelId="{CBD42953-A8C5-4A82-A023-3A142CE9815D}" type="pres">
      <dgm:prSet presAssocID="{1B19A8A3-373D-4C8B-AC23-DEC13BA397CC}" presName="descendantText" presStyleLbl="alignAccFollowNode1" presStyleIdx="0" presStyleCnt="6">
        <dgm:presLayoutVars>
          <dgm:bulletEnabled val="1"/>
        </dgm:presLayoutVars>
      </dgm:prSet>
      <dgm:spPr/>
    </dgm:pt>
    <dgm:pt modelId="{E554CCC4-4098-48A0-B1F5-E221E63C4718}" type="pres">
      <dgm:prSet presAssocID="{FFF7A965-847B-402F-B4E6-7D89C4210F5E}" presName="sp" presStyleCnt="0"/>
      <dgm:spPr/>
    </dgm:pt>
    <dgm:pt modelId="{1C803FF1-D236-4E67-A6F5-9A741B1A10CC}" type="pres">
      <dgm:prSet presAssocID="{6622E1F3-F374-4C70-9F83-C4D77198A9D0}" presName="linNode" presStyleCnt="0"/>
      <dgm:spPr/>
    </dgm:pt>
    <dgm:pt modelId="{441652B5-FA41-4EB6-A83F-3CA8ECD6A2ED}" type="pres">
      <dgm:prSet presAssocID="{6622E1F3-F374-4C70-9F83-C4D77198A9D0}" presName="parentText" presStyleLbl="node1" presStyleIdx="1" presStyleCnt="6">
        <dgm:presLayoutVars>
          <dgm:chMax val="1"/>
          <dgm:bulletEnabled val="1"/>
        </dgm:presLayoutVars>
      </dgm:prSet>
      <dgm:spPr/>
    </dgm:pt>
    <dgm:pt modelId="{67FA31D9-0C1D-44EE-BFC7-4C7F67B1F723}" type="pres">
      <dgm:prSet presAssocID="{6622E1F3-F374-4C70-9F83-C4D77198A9D0}" presName="descendantText" presStyleLbl="alignAccFollowNode1" presStyleIdx="1" presStyleCnt="6">
        <dgm:presLayoutVars>
          <dgm:bulletEnabled val="1"/>
        </dgm:presLayoutVars>
      </dgm:prSet>
      <dgm:spPr/>
    </dgm:pt>
    <dgm:pt modelId="{F33C2981-15BA-4687-8379-BAC4C8B89DD1}" type="pres">
      <dgm:prSet presAssocID="{D027D962-DBCF-4D02-978E-2A277F3973FF}" presName="sp" presStyleCnt="0"/>
      <dgm:spPr/>
    </dgm:pt>
    <dgm:pt modelId="{02D8AE5A-89F2-4E22-B5E8-50194C2660BA}" type="pres">
      <dgm:prSet presAssocID="{5602D996-79B2-45B8-AEA9-E48FF994240B}" presName="linNode" presStyleCnt="0"/>
      <dgm:spPr/>
    </dgm:pt>
    <dgm:pt modelId="{AC88F3CF-08BD-4485-A7DD-6A69EDADA442}" type="pres">
      <dgm:prSet presAssocID="{5602D996-79B2-45B8-AEA9-E48FF994240B}" presName="parentText" presStyleLbl="node1" presStyleIdx="2" presStyleCnt="6">
        <dgm:presLayoutVars>
          <dgm:chMax val="1"/>
          <dgm:bulletEnabled val="1"/>
        </dgm:presLayoutVars>
      </dgm:prSet>
      <dgm:spPr/>
    </dgm:pt>
    <dgm:pt modelId="{978B4060-9DD3-40EB-9F66-EA6994A1F34D}" type="pres">
      <dgm:prSet presAssocID="{5602D996-79B2-45B8-AEA9-E48FF994240B}" presName="descendantText" presStyleLbl="alignAccFollowNode1" presStyleIdx="2" presStyleCnt="6">
        <dgm:presLayoutVars>
          <dgm:bulletEnabled val="1"/>
        </dgm:presLayoutVars>
      </dgm:prSet>
      <dgm:spPr/>
    </dgm:pt>
    <dgm:pt modelId="{7F5A176A-61D9-4D4A-95E7-0F4AA3FD4E62}" type="pres">
      <dgm:prSet presAssocID="{3798187F-3F9D-4171-8110-FDF8DA6AE21B}" presName="sp" presStyleCnt="0"/>
      <dgm:spPr/>
    </dgm:pt>
    <dgm:pt modelId="{59CC7F89-F66D-4C87-9DD6-1FB120FE4365}" type="pres">
      <dgm:prSet presAssocID="{D97C96F0-256F-4D3C-B78B-692A05A3526D}" presName="linNode" presStyleCnt="0"/>
      <dgm:spPr/>
    </dgm:pt>
    <dgm:pt modelId="{50265DB1-C55A-499E-B85D-D06B39C2C498}" type="pres">
      <dgm:prSet presAssocID="{D97C96F0-256F-4D3C-B78B-692A05A3526D}" presName="parentText" presStyleLbl="node1" presStyleIdx="3" presStyleCnt="6">
        <dgm:presLayoutVars>
          <dgm:chMax val="1"/>
          <dgm:bulletEnabled val="1"/>
        </dgm:presLayoutVars>
      </dgm:prSet>
      <dgm:spPr/>
    </dgm:pt>
    <dgm:pt modelId="{11A55221-F555-4836-8DD9-B6C1D6C70765}" type="pres">
      <dgm:prSet presAssocID="{D97C96F0-256F-4D3C-B78B-692A05A3526D}" presName="descendantText" presStyleLbl="alignAccFollowNode1" presStyleIdx="3" presStyleCnt="6">
        <dgm:presLayoutVars>
          <dgm:bulletEnabled val="1"/>
        </dgm:presLayoutVars>
      </dgm:prSet>
      <dgm:spPr/>
    </dgm:pt>
    <dgm:pt modelId="{5CDDB4E3-7279-47C5-8670-B7E517581D5F}" type="pres">
      <dgm:prSet presAssocID="{68B25E3F-6842-4797-98EC-11498E11BE3D}" presName="sp" presStyleCnt="0"/>
      <dgm:spPr/>
    </dgm:pt>
    <dgm:pt modelId="{57F3062D-6B63-41B7-A995-7E130F1FAABA}" type="pres">
      <dgm:prSet presAssocID="{A7CF054E-75E2-488F-AE45-404CD62EDB84}" presName="linNode" presStyleCnt="0"/>
      <dgm:spPr/>
    </dgm:pt>
    <dgm:pt modelId="{D61BFA3D-8249-4AD6-8EFF-6EB1019E694D}" type="pres">
      <dgm:prSet presAssocID="{A7CF054E-75E2-488F-AE45-404CD62EDB84}" presName="parentText" presStyleLbl="node1" presStyleIdx="4" presStyleCnt="6">
        <dgm:presLayoutVars>
          <dgm:chMax val="1"/>
          <dgm:bulletEnabled val="1"/>
        </dgm:presLayoutVars>
      </dgm:prSet>
      <dgm:spPr/>
    </dgm:pt>
    <dgm:pt modelId="{6651553B-7325-4D4B-B8C9-AB8932F1DF45}" type="pres">
      <dgm:prSet presAssocID="{A7CF054E-75E2-488F-AE45-404CD62EDB84}" presName="descendantText" presStyleLbl="alignAccFollowNode1" presStyleIdx="4" presStyleCnt="6">
        <dgm:presLayoutVars>
          <dgm:bulletEnabled val="1"/>
        </dgm:presLayoutVars>
      </dgm:prSet>
      <dgm:spPr/>
    </dgm:pt>
    <dgm:pt modelId="{B32B7A71-8173-4DBA-B7DF-25CD0F42EBC7}" type="pres">
      <dgm:prSet presAssocID="{D0B1DB57-E9BF-47CE-B071-BFF2F9F24565}" presName="sp" presStyleCnt="0"/>
      <dgm:spPr/>
    </dgm:pt>
    <dgm:pt modelId="{788D0DF9-EC83-4BDA-80AD-FE65CBB49F7D}" type="pres">
      <dgm:prSet presAssocID="{C7A42316-435A-40B7-AD56-A644C420C9D8}" presName="linNode" presStyleCnt="0"/>
      <dgm:spPr/>
    </dgm:pt>
    <dgm:pt modelId="{FCD53DE9-FA1B-4308-A076-1274B930852B}" type="pres">
      <dgm:prSet presAssocID="{C7A42316-435A-40B7-AD56-A644C420C9D8}" presName="parentText" presStyleLbl="node1" presStyleIdx="5" presStyleCnt="6">
        <dgm:presLayoutVars>
          <dgm:chMax val="1"/>
          <dgm:bulletEnabled val="1"/>
        </dgm:presLayoutVars>
      </dgm:prSet>
      <dgm:spPr/>
    </dgm:pt>
    <dgm:pt modelId="{FB01B327-502E-4ED0-A3DF-631F3EB64059}" type="pres">
      <dgm:prSet presAssocID="{C7A42316-435A-40B7-AD56-A644C420C9D8}" presName="descendantText" presStyleLbl="alignAccFollowNode1" presStyleIdx="5" presStyleCnt="6">
        <dgm:presLayoutVars>
          <dgm:bulletEnabled val="1"/>
        </dgm:presLayoutVars>
      </dgm:prSet>
      <dgm:spPr/>
    </dgm:pt>
  </dgm:ptLst>
  <dgm:cxnLst>
    <dgm:cxn modelId="{B68A6504-8E46-457E-897A-BE0779EFB192}" srcId="{5602D996-79B2-45B8-AEA9-E48FF994240B}" destId="{E381E37B-6B23-4C75-9A87-C9248184B899}" srcOrd="2" destOrd="0" parTransId="{8F498EDA-2F15-4473-864A-349CA5022E1A}" sibTransId="{45C90C28-666B-40E5-956A-71D5A6EE8F09}"/>
    <dgm:cxn modelId="{EC27510A-48D9-4901-904A-C88C2F6B38EE}" type="presOf" srcId="{37B79B79-19EC-4F67-99E0-7DFBA4E9D3A9}" destId="{FB01B327-502E-4ED0-A3DF-631F3EB64059}" srcOrd="0" destOrd="2" presId="urn:microsoft.com/office/officeart/2005/8/layout/vList5"/>
    <dgm:cxn modelId="{7CE7C70A-1391-4255-BF4C-18884CB5A66F}" type="presOf" srcId="{863CD4E9-8C6F-424E-8F81-2F97977E1666}" destId="{978B4060-9DD3-40EB-9F66-EA6994A1F34D}" srcOrd="0" destOrd="0" presId="urn:microsoft.com/office/officeart/2005/8/layout/vList5"/>
    <dgm:cxn modelId="{BFE3BE0B-A0FE-4978-BB7C-7E6F35BFF967}" srcId="{1B19A8A3-373D-4C8B-AC23-DEC13BA397CC}" destId="{FA8689A3-7554-4000-B62F-E138CB7F825A}" srcOrd="2" destOrd="0" parTransId="{F177C1CE-1B29-40F9-B0E7-1F5476A672D1}" sibTransId="{CEBBECB2-ABEA-4EB9-944A-F21F3C30AC8E}"/>
    <dgm:cxn modelId="{79B8550F-BE67-43E1-B4D1-092414F66FEA}" type="presOf" srcId="{6622E1F3-F374-4C70-9F83-C4D77198A9D0}" destId="{441652B5-FA41-4EB6-A83F-3CA8ECD6A2ED}" srcOrd="0" destOrd="0" presId="urn:microsoft.com/office/officeart/2005/8/layout/vList5"/>
    <dgm:cxn modelId="{01E42E11-1940-4694-AC96-7DE24425A7D4}" type="presOf" srcId="{D97C96F0-256F-4D3C-B78B-692A05A3526D}" destId="{50265DB1-C55A-499E-B85D-D06B39C2C498}" srcOrd="0" destOrd="0" presId="urn:microsoft.com/office/officeart/2005/8/layout/vList5"/>
    <dgm:cxn modelId="{A1004C1B-FA8D-433B-94BC-34BB87CBD2AE}" srcId="{C7A42316-435A-40B7-AD56-A644C420C9D8}" destId="{6E8948D9-8B0D-42A6-8639-8CBBACAECCEA}" srcOrd="0" destOrd="0" parTransId="{AD423A85-C693-4EB1-9BB0-BC6EE2FBCEB6}" sibTransId="{FEDEF660-6256-4BF9-96D2-9B01D0EB5D38}"/>
    <dgm:cxn modelId="{68C66021-87B1-4913-B11D-C092E6569017}" srcId="{C7A42316-435A-40B7-AD56-A644C420C9D8}" destId="{37B79B79-19EC-4F67-99E0-7DFBA4E9D3A9}" srcOrd="2" destOrd="0" parTransId="{1EA036CE-B62C-40A3-9721-50669F1AA8DD}" sibTransId="{A00A42E2-CEF8-4691-9F94-5EBCFAD5C034}"/>
    <dgm:cxn modelId="{CA8A6925-8908-485F-B0AD-3F9DA05262EF}" type="presOf" srcId="{9DFEC4DF-1F32-45AD-B819-6A568C48BD6B}" destId="{CBD42953-A8C5-4A82-A023-3A142CE9815D}" srcOrd="0" destOrd="0" presId="urn:microsoft.com/office/officeart/2005/8/layout/vList5"/>
    <dgm:cxn modelId="{B73B872A-1597-420E-87A4-0CD3057FB2C4}" srcId="{C7A42316-435A-40B7-AD56-A644C420C9D8}" destId="{9886D24D-1AE1-46A2-AD9A-76281C210421}" srcOrd="1" destOrd="0" parTransId="{95192E9A-F93F-484F-A7B4-9EAFCF4C4D77}" sibTransId="{C8F6BC2E-8381-4135-AE58-649F75BF7C25}"/>
    <dgm:cxn modelId="{0593A22A-82FC-4C13-A166-8B74640AAB0B}" srcId="{9DF30F1B-93A6-469A-A537-DB6984CD63E4}" destId="{1B19A8A3-373D-4C8B-AC23-DEC13BA397CC}" srcOrd="0" destOrd="0" parTransId="{7D6C5CCE-E7FD-4EC4-8A42-35ADBCBCBEA8}" sibTransId="{FFF7A965-847B-402F-B4E6-7D89C4210F5E}"/>
    <dgm:cxn modelId="{80EBEC2A-2C89-49E0-AAEF-FC563D598E63}" srcId="{A7CF054E-75E2-488F-AE45-404CD62EDB84}" destId="{FC21458D-59BC-46FA-A12E-8FA1228DD1C7}" srcOrd="1" destOrd="0" parTransId="{82719152-18F8-4D7A-A6D7-D236B41AEFBF}" sibTransId="{F65E3AA5-9AF2-4F2F-99DA-875F652F0B25}"/>
    <dgm:cxn modelId="{76F84931-2E41-4456-AB86-08EDB82EC05D}" srcId="{9DF30F1B-93A6-469A-A537-DB6984CD63E4}" destId="{C7A42316-435A-40B7-AD56-A644C420C9D8}" srcOrd="5" destOrd="0" parTransId="{36925724-D170-4949-9B45-ADF4D389874F}" sibTransId="{9DD31BA0-4FD9-4617-B936-612DEAF8A998}"/>
    <dgm:cxn modelId="{0E76613E-DEBE-47A4-8DC7-09A5C717005D}" type="presOf" srcId="{A1D5CD84-40A1-4477-85AF-65048D0F582B}" destId="{11A55221-F555-4836-8DD9-B6C1D6C70765}" srcOrd="0" destOrd="1" presId="urn:microsoft.com/office/officeart/2005/8/layout/vList5"/>
    <dgm:cxn modelId="{CE553043-0EA6-443F-A9B4-93963E4B8F7B}" srcId="{9DF30F1B-93A6-469A-A537-DB6984CD63E4}" destId="{D97C96F0-256F-4D3C-B78B-692A05A3526D}" srcOrd="3" destOrd="0" parTransId="{EE122462-A309-49C7-9E46-D5CBDDBF68A1}" sibTransId="{68B25E3F-6842-4797-98EC-11498E11BE3D}"/>
    <dgm:cxn modelId="{C2DE6664-3A55-4A21-95E7-3E1235EF2D22}" type="presOf" srcId="{E381E37B-6B23-4C75-9A87-C9248184B899}" destId="{978B4060-9DD3-40EB-9F66-EA6994A1F34D}" srcOrd="0" destOrd="2" presId="urn:microsoft.com/office/officeart/2005/8/layout/vList5"/>
    <dgm:cxn modelId="{7BE1B764-AE2C-4052-B1F0-1D3D2AE1E1E9}" srcId="{6622E1F3-F374-4C70-9F83-C4D77198A9D0}" destId="{3F942A89-F65D-495A-826E-F75A010EDB03}" srcOrd="0" destOrd="0" parTransId="{B82B188E-F2FF-4C31-8CFE-577BCE65AF77}" sibTransId="{237CFA26-D14C-49BE-B300-64B5D43A831F}"/>
    <dgm:cxn modelId="{504D856C-7BD1-4C8B-8652-E81513A15693}" type="presOf" srcId="{A7CF054E-75E2-488F-AE45-404CD62EDB84}" destId="{D61BFA3D-8249-4AD6-8EFF-6EB1019E694D}" srcOrd="0" destOrd="0" presId="urn:microsoft.com/office/officeart/2005/8/layout/vList5"/>
    <dgm:cxn modelId="{DE7BCF70-1EC4-4387-8161-E4D48F803C96}" type="presOf" srcId="{C7A73B79-8277-4212-8AFB-FEB8C3535C5D}" destId="{67FA31D9-0C1D-44EE-BFC7-4C7F67B1F723}" srcOrd="0" destOrd="1" presId="urn:microsoft.com/office/officeart/2005/8/layout/vList5"/>
    <dgm:cxn modelId="{CB8CCB87-2B87-47FE-A2C9-BDBF3055CF28}" type="presOf" srcId="{E88767AA-C593-45C2-9998-DB17D823121B}" destId="{978B4060-9DD3-40EB-9F66-EA6994A1F34D}" srcOrd="0" destOrd="1" presId="urn:microsoft.com/office/officeart/2005/8/layout/vList5"/>
    <dgm:cxn modelId="{2632728C-96D8-4DBE-BAF9-314AD838D342}" srcId="{6622E1F3-F374-4C70-9F83-C4D77198A9D0}" destId="{C3D0ADE9-8C68-4B91-8C48-9AA66FD563AF}" srcOrd="2" destOrd="0" parTransId="{234EFFAF-F89E-498E-9976-06A456FB1939}" sibTransId="{AE142A97-DD8C-4FEA-9A59-F7CB0FBFEB8C}"/>
    <dgm:cxn modelId="{581F3D91-D192-4731-9EC6-7C4C791748C3}" srcId="{5602D996-79B2-45B8-AEA9-E48FF994240B}" destId="{E88767AA-C593-45C2-9998-DB17D823121B}" srcOrd="1" destOrd="0" parTransId="{97C9161B-B1BE-4224-99D5-34D8782F5BA2}" sibTransId="{B79EDE3E-F284-451D-9472-B70DAFF91FE2}"/>
    <dgm:cxn modelId="{39884B94-D63D-408C-8EF3-8B6CE9917943}" type="presOf" srcId="{C7A42316-435A-40B7-AD56-A644C420C9D8}" destId="{FCD53DE9-FA1B-4308-A076-1274B930852B}" srcOrd="0" destOrd="0" presId="urn:microsoft.com/office/officeart/2005/8/layout/vList5"/>
    <dgm:cxn modelId="{77DB0797-8014-44E0-9D1D-8772292B8BFE}" type="presOf" srcId="{3F942A89-F65D-495A-826E-F75A010EDB03}" destId="{67FA31D9-0C1D-44EE-BFC7-4C7F67B1F723}" srcOrd="0" destOrd="0" presId="urn:microsoft.com/office/officeart/2005/8/layout/vList5"/>
    <dgm:cxn modelId="{DA5565A5-0D12-44A4-BFEC-FB9915119B05}" srcId="{5602D996-79B2-45B8-AEA9-E48FF994240B}" destId="{863CD4E9-8C6F-424E-8F81-2F97977E1666}" srcOrd="0" destOrd="0" parTransId="{1D2D61DE-F7F0-4E5A-9C3F-8BD2AE7A727E}" sibTransId="{C6C5D8A3-15EE-401D-8D06-EE0A30FC8572}"/>
    <dgm:cxn modelId="{30B2AFA5-F2F7-4CAF-AA0D-1C90A9F17B4B}" srcId="{D97C96F0-256F-4D3C-B78B-692A05A3526D}" destId="{A1D5CD84-40A1-4477-85AF-65048D0F582B}" srcOrd="1" destOrd="0" parTransId="{8ADF9DE0-AAD7-420D-94C5-A9C4BCD46EC2}" sibTransId="{19C97BC9-0B1A-435C-B653-647AA6A7EAC5}"/>
    <dgm:cxn modelId="{837FC5A5-DEFC-48AF-8C5B-D97D78E887E9}" type="presOf" srcId="{9886D24D-1AE1-46A2-AD9A-76281C210421}" destId="{FB01B327-502E-4ED0-A3DF-631F3EB64059}" srcOrd="0" destOrd="1" presId="urn:microsoft.com/office/officeart/2005/8/layout/vList5"/>
    <dgm:cxn modelId="{ECAB83AA-F3CD-4138-99A8-7D7C473F9963}" srcId="{D97C96F0-256F-4D3C-B78B-692A05A3526D}" destId="{5038B9B1-BD03-4244-ADEC-9CE202F783A4}" srcOrd="0" destOrd="0" parTransId="{EA3D9167-A7CD-49FE-A814-65B704546B16}" sibTransId="{BBAC7187-5B1B-4FB7-B68E-2E780633AF3D}"/>
    <dgm:cxn modelId="{4805F4AC-DB1D-4FB6-837C-B36B12826C3A}" type="presOf" srcId="{FA8689A3-7554-4000-B62F-E138CB7F825A}" destId="{CBD42953-A8C5-4A82-A023-3A142CE9815D}" srcOrd="0" destOrd="2" presId="urn:microsoft.com/office/officeart/2005/8/layout/vList5"/>
    <dgm:cxn modelId="{A618E0B2-F0D8-4651-BD14-B14C9E70E134}" srcId="{9DF30F1B-93A6-469A-A537-DB6984CD63E4}" destId="{A7CF054E-75E2-488F-AE45-404CD62EDB84}" srcOrd="4" destOrd="0" parTransId="{EAF875F1-9E70-4EDB-9287-9807A0CE71AC}" sibTransId="{D0B1DB57-E9BF-47CE-B071-BFF2F9F24565}"/>
    <dgm:cxn modelId="{31760AB5-D54D-4BDE-B582-C3D947843CD7}" srcId="{1B19A8A3-373D-4C8B-AC23-DEC13BA397CC}" destId="{FEA352C5-4A32-4051-8C25-91C71D77BB0C}" srcOrd="1" destOrd="0" parTransId="{0C82F1E6-8278-45BC-BF72-1BBAD8B29DF0}" sibTransId="{8817136E-C0D6-4506-8086-8EF1266E3857}"/>
    <dgm:cxn modelId="{C73603B8-2B49-4DA8-A767-03C37048BBC1}" type="presOf" srcId="{C3D0ADE9-8C68-4B91-8C48-9AA66FD563AF}" destId="{67FA31D9-0C1D-44EE-BFC7-4C7F67B1F723}" srcOrd="0" destOrd="2" presId="urn:microsoft.com/office/officeart/2005/8/layout/vList5"/>
    <dgm:cxn modelId="{F8EF45C2-BEC7-49F6-AD18-5AD43557466A}" type="presOf" srcId="{6ADD95EE-87BC-40D4-BF67-F953ABAEDDE5}" destId="{6651553B-7325-4D4B-B8C9-AB8932F1DF45}" srcOrd="0" destOrd="0" presId="urn:microsoft.com/office/officeart/2005/8/layout/vList5"/>
    <dgm:cxn modelId="{6ED3B4C8-E813-4167-829D-34E81E891760}" type="presOf" srcId="{5602D996-79B2-45B8-AEA9-E48FF994240B}" destId="{AC88F3CF-08BD-4485-A7DD-6A69EDADA442}" srcOrd="0" destOrd="0" presId="urn:microsoft.com/office/officeart/2005/8/layout/vList5"/>
    <dgm:cxn modelId="{9DAC4BC9-B226-4F90-B0FA-DFFB276F1169}" srcId="{A7CF054E-75E2-488F-AE45-404CD62EDB84}" destId="{6ADD95EE-87BC-40D4-BF67-F953ABAEDDE5}" srcOrd="0" destOrd="0" parTransId="{F8934F2C-0D0B-45FD-823D-59EE3D0AB779}" sibTransId="{0C796C49-E023-4A19-BD4F-553CB30751E7}"/>
    <dgm:cxn modelId="{B90F9FCC-D502-409B-83BF-BC377FEE759F}" type="presOf" srcId="{6E8948D9-8B0D-42A6-8639-8CBBACAECCEA}" destId="{FB01B327-502E-4ED0-A3DF-631F3EB64059}" srcOrd="0" destOrd="0" presId="urn:microsoft.com/office/officeart/2005/8/layout/vList5"/>
    <dgm:cxn modelId="{34B498D4-5EC4-424B-8E4D-FABBCC6BFDE4}" type="presOf" srcId="{9DF30F1B-93A6-469A-A537-DB6984CD63E4}" destId="{8AE7DE9D-EDDF-469E-8792-AE28AB4895D3}" srcOrd="0" destOrd="0" presId="urn:microsoft.com/office/officeart/2005/8/layout/vList5"/>
    <dgm:cxn modelId="{5A2A72DA-C138-4783-8208-4E20AD603A64}" srcId="{9DF30F1B-93A6-469A-A537-DB6984CD63E4}" destId="{5602D996-79B2-45B8-AEA9-E48FF994240B}" srcOrd="2" destOrd="0" parTransId="{BDAABBB8-B2C2-4679-BC85-5E4C263638A7}" sibTransId="{3798187F-3F9D-4171-8110-FDF8DA6AE21B}"/>
    <dgm:cxn modelId="{6299A0DB-6EEB-4692-BA0E-4E920D459324}" srcId="{1B19A8A3-373D-4C8B-AC23-DEC13BA397CC}" destId="{9DFEC4DF-1F32-45AD-B819-6A568C48BD6B}" srcOrd="0" destOrd="0" parTransId="{A07EA2DD-DBD5-4BCD-80D6-353D616F7F3F}" sibTransId="{FDF27232-8C32-4DE4-9F20-B96EAF357009}"/>
    <dgm:cxn modelId="{8C06ADDD-1298-4111-9B86-C7754F3FFEE5}" type="presOf" srcId="{FEA352C5-4A32-4051-8C25-91C71D77BB0C}" destId="{CBD42953-A8C5-4A82-A023-3A142CE9815D}" srcOrd="0" destOrd="1" presId="urn:microsoft.com/office/officeart/2005/8/layout/vList5"/>
    <dgm:cxn modelId="{D9B439E1-BC8F-4F79-B334-561FFB0407DF}" type="presOf" srcId="{1B19A8A3-373D-4C8B-AC23-DEC13BA397CC}" destId="{FE4EF0A5-8B6B-46FC-AD58-516976996951}" srcOrd="0" destOrd="0" presId="urn:microsoft.com/office/officeart/2005/8/layout/vList5"/>
    <dgm:cxn modelId="{B1B11AE5-3094-4EB7-869C-75B183E611E5}" srcId="{6622E1F3-F374-4C70-9F83-C4D77198A9D0}" destId="{C7A73B79-8277-4212-8AFB-FEB8C3535C5D}" srcOrd="1" destOrd="0" parTransId="{1285FE0E-B966-40A1-89FB-9245411D0867}" sibTransId="{D83A2724-5F25-40D7-BDE9-E01DB938B427}"/>
    <dgm:cxn modelId="{22C175E8-4027-4B4E-8A09-D98DFF748603}" srcId="{9DF30F1B-93A6-469A-A537-DB6984CD63E4}" destId="{6622E1F3-F374-4C70-9F83-C4D77198A9D0}" srcOrd="1" destOrd="0" parTransId="{BC6C1DAA-7377-4564-8AB7-D87F09823526}" sibTransId="{D027D962-DBCF-4D02-978E-2A277F3973FF}"/>
    <dgm:cxn modelId="{05797CE8-7307-4C8B-8EF8-93194CC3225F}" type="presOf" srcId="{5038B9B1-BD03-4244-ADEC-9CE202F783A4}" destId="{11A55221-F555-4836-8DD9-B6C1D6C70765}" srcOrd="0" destOrd="0" presId="urn:microsoft.com/office/officeart/2005/8/layout/vList5"/>
    <dgm:cxn modelId="{B20970F4-8037-4200-BC67-0CE7DAD1C4AE}" type="presOf" srcId="{FC21458D-59BC-46FA-A12E-8FA1228DD1C7}" destId="{6651553B-7325-4D4B-B8C9-AB8932F1DF45}" srcOrd="0" destOrd="1" presId="urn:microsoft.com/office/officeart/2005/8/layout/vList5"/>
    <dgm:cxn modelId="{B01697CD-02D0-4921-9DDF-2ED2BEE875E0}" type="presParOf" srcId="{8AE7DE9D-EDDF-469E-8792-AE28AB4895D3}" destId="{484DDDA4-12FA-4E24-A608-1EF0F401B493}" srcOrd="0" destOrd="0" presId="urn:microsoft.com/office/officeart/2005/8/layout/vList5"/>
    <dgm:cxn modelId="{CDED96C7-E9EF-48E1-80DF-00FEB754FCB3}" type="presParOf" srcId="{484DDDA4-12FA-4E24-A608-1EF0F401B493}" destId="{FE4EF0A5-8B6B-46FC-AD58-516976996951}" srcOrd="0" destOrd="0" presId="urn:microsoft.com/office/officeart/2005/8/layout/vList5"/>
    <dgm:cxn modelId="{ABD4A32A-A150-46EC-B08F-195F81712C3D}" type="presParOf" srcId="{484DDDA4-12FA-4E24-A608-1EF0F401B493}" destId="{CBD42953-A8C5-4A82-A023-3A142CE9815D}" srcOrd="1" destOrd="0" presId="urn:microsoft.com/office/officeart/2005/8/layout/vList5"/>
    <dgm:cxn modelId="{08FDE74B-D75D-4F35-9FCC-0F3579E99D6E}" type="presParOf" srcId="{8AE7DE9D-EDDF-469E-8792-AE28AB4895D3}" destId="{E554CCC4-4098-48A0-B1F5-E221E63C4718}" srcOrd="1" destOrd="0" presId="urn:microsoft.com/office/officeart/2005/8/layout/vList5"/>
    <dgm:cxn modelId="{52F57BB6-F3F9-415F-8F34-A818CD448824}" type="presParOf" srcId="{8AE7DE9D-EDDF-469E-8792-AE28AB4895D3}" destId="{1C803FF1-D236-4E67-A6F5-9A741B1A10CC}" srcOrd="2" destOrd="0" presId="urn:microsoft.com/office/officeart/2005/8/layout/vList5"/>
    <dgm:cxn modelId="{8C84458B-BCD2-492A-84D6-249384F155D7}" type="presParOf" srcId="{1C803FF1-D236-4E67-A6F5-9A741B1A10CC}" destId="{441652B5-FA41-4EB6-A83F-3CA8ECD6A2ED}" srcOrd="0" destOrd="0" presId="urn:microsoft.com/office/officeart/2005/8/layout/vList5"/>
    <dgm:cxn modelId="{F154B31B-B5BB-454C-9CEC-74EB90AF0578}" type="presParOf" srcId="{1C803FF1-D236-4E67-A6F5-9A741B1A10CC}" destId="{67FA31D9-0C1D-44EE-BFC7-4C7F67B1F723}" srcOrd="1" destOrd="0" presId="urn:microsoft.com/office/officeart/2005/8/layout/vList5"/>
    <dgm:cxn modelId="{38E2AB7E-EC41-40A1-BEED-1869F679621D}" type="presParOf" srcId="{8AE7DE9D-EDDF-469E-8792-AE28AB4895D3}" destId="{F33C2981-15BA-4687-8379-BAC4C8B89DD1}" srcOrd="3" destOrd="0" presId="urn:microsoft.com/office/officeart/2005/8/layout/vList5"/>
    <dgm:cxn modelId="{A44DA124-3EA2-4C0A-A52C-8751C11FDAF8}" type="presParOf" srcId="{8AE7DE9D-EDDF-469E-8792-AE28AB4895D3}" destId="{02D8AE5A-89F2-4E22-B5E8-50194C2660BA}" srcOrd="4" destOrd="0" presId="urn:microsoft.com/office/officeart/2005/8/layout/vList5"/>
    <dgm:cxn modelId="{742EDC5C-33F6-424F-AFFD-D4ED5520405A}" type="presParOf" srcId="{02D8AE5A-89F2-4E22-B5E8-50194C2660BA}" destId="{AC88F3CF-08BD-4485-A7DD-6A69EDADA442}" srcOrd="0" destOrd="0" presId="urn:microsoft.com/office/officeart/2005/8/layout/vList5"/>
    <dgm:cxn modelId="{79B51640-EA67-477B-8CAD-F2E9A8DBDD98}" type="presParOf" srcId="{02D8AE5A-89F2-4E22-B5E8-50194C2660BA}" destId="{978B4060-9DD3-40EB-9F66-EA6994A1F34D}" srcOrd="1" destOrd="0" presId="urn:microsoft.com/office/officeart/2005/8/layout/vList5"/>
    <dgm:cxn modelId="{4C44675E-36D0-41F2-B9A9-E853749F04BC}" type="presParOf" srcId="{8AE7DE9D-EDDF-469E-8792-AE28AB4895D3}" destId="{7F5A176A-61D9-4D4A-95E7-0F4AA3FD4E62}" srcOrd="5" destOrd="0" presId="urn:microsoft.com/office/officeart/2005/8/layout/vList5"/>
    <dgm:cxn modelId="{99F17E82-D0DD-49D4-998E-C843E9B822C7}" type="presParOf" srcId="{8AE7DE9D-EDDF-469E-8792-AE28AB4895D3}" destId="{59CC7F89-F66D-4C87-9DD6-1FB120FE4365}" srcOrd="6" destOrd="0" presId="urn:microsoft.com/office/officeart/2005/8/layout/vList5"/>
    <dgm:cxn modelId="{69C0102F-CA67-405D-90A2-08DB842C214D}" type="presParOf" srcId="{59CC7F89-F66D-4C87-9DD6-1FB120FE4365}" destId="{50265DB1-C55A-499E-B85D-D06B39C2C498}" srcOrd="0" destOrd="0" presId="urn:microsoft.com/office/officeart/2005/8/layout/vList5"/>
    <dgm:cxn modelId="{BE582BBE-ECED-4164-BC3D-D5893508524E}" type="presParOf" srcId="{59CC7F89-F66D-4C87-9DD6-1FB120FE4365}" destId="{11A55221-F555-4836-8DD9-B6C1D6C70765}" srcOrd="1" destOrd="0" presId="urn:microsoft.com/office/officeart/2005/8/layout/vList5"/>
    <dgm:cxn modelId="{500F17B0-9B55-4E06-92C7-07666E533C89}" type="presParOf" srcId="{8AE7DE9D-EDDF-469E-8792-AE28AB4895D3}" destId="{5CDDB4E3-7279-47C5-8670-B7E517581D5F}" srcOrd="7" destOrd="0" presId="urn:microsoft.com/office/officeart/2005/8/layout/vList5"/>
    <dgm:cxn modelId="{73BAB612-8ED7-4883-A0C0-D6E9335A4A6D}" type="presParOf" srcId="{8AE7DE9D-EDDF-469E-8792-AE28AB4895D3}" destId="{57F3062D-6B63-41B7-A995-7E130F1FAABA}" srcOrd="8" destOrd="0" presId="urn:microsoft.com/office/officeart/2005/8/layout/vList5"/>
    <dgm:cxn modelId="{41C4C968-A591-46D6-821F-7686D76553D9}" type="presParOf" srcId="{57F3062D-6B63-41B7-A995-7E130F1FAABA}" destId="{D61BFA3D-8249-4AD6-8EFF-6EB1019E694D}" srcOrd="0" destOrd="0" presId="urn:microsoft.com/office/officeart/2005/8/layout/vList5"/>
    <dgm:cxn modelId="{596B7FE5-276A-4EF3-842B-66856821AB10}" type="presParOf" srcId="{57F3062D-6B63-41B7-A995-7E130F1FAABA}" destId="{6651553B-7325-4D4B-B8C9-AB8932F1DF45}" srcOrd="1" destOrd="0" presId="urn:microsoft.com/office/officeart/2005/8/layout/vList5"/>
    <dgm:cxn modelId="{8CF34473-1FD8-4BFB-9E15-52B825FD13A1}" type="presParOf" srcId="{8AE7DE9D-EDDF-469E-8792-AE28AB4895D3}" destId="{B32B7A71-8173-4DBA-B7DF-25CD0F42EBC7}" srcOrd="9" destOrd="0" presId="urn:microsoft.com/office/officeart/2005/8/layout/vList5"/>
    <dgm:cxn modelId="{757D5511-2AA4-4442-8C12-594DAE67C343}" type="presParOf" srcId="{8AE7DE9D-EDDF-469E-8792-AE28AB4895D3}" destId="{788D0DF9-EC83-4BDA-80AD-FE65CBB49F7D}" srcOrd="10" destOrd="0" presId="urn:microsoft.com/office/officeart/2005/8/layout/vList5"/>
    <dgm:cxn modelId="{0698CFCE-57DC-4E08-A9FA-7F243E20A195}" type="presParOf" srcId="{788D0DF9-EC83-4BDA-80AD-FE65CBB49F7D}" destId="{FCD53DE9-FA1B-4308-A076-1274B930852B}" srcOrd="0" destOrd="0" presId="urn:microsoft.com/office/officeart/2005/8/layout/vList5"/>
    <dgm:cxn modelId="{C0783826-948B-4BDB-83F4-2AC28C588A6F}" type="presParOf" srcId="{788D0DF9-EC83-4BDA-80AD-FE65CBB49F7D}" destId="{FB01B327-502E-4ED0-A3DF-631F3EB640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42953-A8C5-4A82-A023-3A142CE9815D}">
      <dsp:nvSpPr>
        <dsp:cNvPr id="0" name=""/>
        <dsp:cNvSpPr/>
      </dsp:nvSpPr>
      <dsp:spPr>
        <a:xfrm rot="5400000">
          <a:off x="7003458" y="-2995248"/>
          <a:ext cx="766861" cy="695236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Clustering/segmentation   X</a:t>
          </a:r>
          <a:r>
            <a:rPr lang="en-US" sz="1800" i="1" kern="1200" baseline="-25000" dirty="0"/>
            <a:t>i</a:t>
          </a:r>
          <a:r>
            <a:rPr lang="en-US" sz="1800" kern="1200" dirty="0"/>
            <a:t>-&gt;G(X</a:t>
          </a:r>
          <a:r>
            <a:rPr lang="en-US" sz="1800" i="1" kern="1200" baseline="-25000" dirty="0"/>
            <a:t>i</a:t>
          </a:r>
          <a:r>
            <a:rPr lang="en-US" sz="1800" kern="1200" dirty="0"/>
            <a:t>)</a:t>
          </a:r>
        </a:p>
        <a:p>
          <a:pPr marL="171450" lvl="1" indent="-171450" algn="l" defTabSz="800100">
            <a:lnSpc>
              <a:spcPct val="90000"/>
            </a:lnSpc>
            <a:spcBef>
              <a:spcPct val="0"/>
            </a:spcBef>
            <a:spcAft>
              <a:spcPct val="15000"/>
            </a:spcAft>
            <a:buChar char="•"/>
          </a:pPr>
          <a:r>
            <a:rPr lang="en-US" sz="1800" kern="1200" dirty="0"/>
            <a:t>Grouping photos or text</a:t>
          </a:r>
        </a:p>
        <a:p>
          <a:pPr marL="171450" lvl="1" indent="-171450" algn="l" defTabSz="800100">
            <a:lnSpc>
              <a:spcPct val="90000"/>
            </a:lnSpc>
            <a:spcBef>
              <a:spcPct val="0"/>
            </a:spcBef>
            <a:spcAft>
              <a:spcPct val="15000"/>
            </a:spcAft>
            <a:buChar char="•"/>
          </a:pPr>
          <a:r>
            <a:rPr lang="en-US" sz="1800" kern="1200" dirty="0"/>
            <a:t>Identifying clusters of consumers according to behavior</a:t>
          </a:r>
        </a:p>
      </dsp:txBody>
      <dsp:txXfrm rot="-5400000">
        <a:off x="3910706" y="134939"/>
        <a:ext cx="6914931" cy="691991"/>
      </dsp:txXfrm>
    </dsp:sp>
    <dsp:sp modelId="{FE4EF0A5-8B6B-46FC-AD58-516976996951}">
      <dsp:nvSpPr>
        <dsp:cNvPr id="0" name=""/>
        <dsp:cNvSpPr/>
      </dsp:nvSpPr>
      <dsp:spPr>
        <a:xfrm>
          <a:off x="0" y="1646"/>
          <a:ext cx="3910705" cy="95857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Unsupervised ML</a:t>
          </a:r>
        </a:p>
      </dsp:txBody>
      <dsp:txXfrm>
        <a:off x="46794" y="48440"/>
        <a:ext cx="3817117" cy="864989"/>
      </dsp:txXfrm>
    </dsp:sp>
    <dsp:sp modelId="{67FA31D9-0C1D-44EE-BFC7-4C7F67B1F723}">
      <dsp:nvSpPr>
        <dsp:cNvPr id="0" name=""/>
        <dsp:cNvSpPr/>
      </dsp:nvSpPr>
      <dsp:spPr>
        <a:xfrm rot="5400000">
          <a:off x="7003458" y="-1988742"/>
          <a:ext cx="766861" cy="6952366"/>
        </a:xfrm>
        <a:prstGeom prst="round2SameRect">
          <a:avLst/>
        </a:prstGeom>
        <a:solidFill>
          <a:schemeClr val="accent2">
            <a:tint val="40000"/>
            <a:alpha val="90000"/>
            <a:hueOff val="49440"/>
            <a:satOff val="-4763"/>
            <a:lumOff val="-502"/>
            <a:alphaOff val="0"/>
          </a:schemeClr>
        </a:solidFill>
        <a:ln w="12700" cap="flat" cmpd="sng" algn="ctr">
          <a:solidFill>
            <a:schemeClr val="accent2">
              <a:tint val="40000"/>
              <a:alpha val="90000"/>
              <a:hueOff val="49440"/>
              <a:satOff val="-4763"/>
              <a:lumOff val="-5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Prediction/classification : predict E[Y|X=x] as f(X)</a:t>
          </a:r>
        </a:p>
        <a:p>
          <a:pPr marL="171450" lvl="1" indent="-171450" algn="l" defTabSz="800100">
            <a:lnSpc>
              <a:spcPct val="90000"/>
            </a:lnSpc>
            <a:spcBef>
              <a:spcPct val="0"/>
            </a:spcBef>
            <a:spcAft>
              <a:spcPct val="15000"/>
            </a:spcAft>
            <a:buChar char="•"/>
          </a:pPr>
          <a:r>
            <a:rPr lang="en-US" sz="1800" kern="1200" dirty="0"/>
            <a:t>Computer vision/image recognition</a:t>
          </a:r>
        </a:p>
        <a:p>
          <a:pPr marL="171450" lvl="1" indent="-171450" algn="l" defTabSz="800100">
            <a:lnSpc>
              <a:spcPct val="90000"/>
            </a:lnSpc>
            <a:spcBef>
              <a:spcPct val="0"/>
            </a:spcBef>
            <a:spcAft>
              <a:spcPct val="15000"/>
            </a:spcAft>
            <a:buChar char="•"/>
          </a:pPr>
          <a:r>
            <a:rPr lang="en-US" sz="1800" kern="1200" dirty="0"/>
            <a:t>Predicting loan default</a:t>
          </a:r>
        </a:p>
      </dsp:txBody>
      <dsp:txXfrm rot="-5400000">
        <a:off x="3910706" y="1141445"/>
        <a:ext cx="6914931" cy="691991"/>
      </dsp:txXfrm>
    </dsp:sp>
    <dsp:sp modelId="{441652B5-FA41-4EB6-A83F-3CA8ECD6A2ED}">
      <dsp:nvSpPr>
        <dsp:cNvPr id="0" name=""/>
        <dsp:cNvSpPr/>
      </dsp:nvSpPr>
      <dsp:spPr>
        <a:xfrm>
          <a:off x="0" y="1008152"/>
          <a:ext cx="3910705" cy="958577"/>
        </a:xfrm>
        <a:prstGeom prst="roundRect">
          <a:avLst/>
        </a:prstGeom>
        <a:gradFill rotWithShape="0">
          <a:gsLst>
            <a:gs pos="0">
              <a:schemeClr val="accent2">
                <a:hueOff val="7808"/>
                <a:satOff val="-5375"/>
                <a:lumOff val="-1373"/>
                <a:alphaOff val="0"/>
                <a:shade val="85000"/>
                <a:satMod val="130000"/>
              </a:schemeClr>
            </a:gs>
            <a:gs pos="34000">
              <a:schemeClr val="accent2">
                <a:hueOff val="7808"/>
                <a:satOff val="-5375"/>
                <a:lumOff val="-1373"/>
                <a:alphaOff val="0"/>
                <a:shade val="87000"/>
                <a:satMod val="125000"/>
              </a:schemeClr>
            </a:gs>
            <a:gs pos="70000">
              <a:schemeClr val="accent2">
                <a:hueOff val="7808"/>
                <a:satOff val="-5375"/>
                <a:lumOff val="-1373"/>
                <a:alphaOff val="0"/>
                <a:tint val="100000"/>
                <a:shade val="90000"/>
                <a:satMod val="130000"/>
              </a:schemeClr>
            </a:gs>
            <a:gs pos="100000">
              <a:schemeClr val="accent2">
                <a:hueOff val="7808"/>
                <a:satOff val="-5375"/>
                <a:lumOff val="-137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Supervised ML</a:t>
          </a:r>
        </a:p>
      </dsp:txBody>
      <dsp:txXfrm>
        <a:off x="46794" y="1054946"/>
        <a:ext cx="3817117" cy="864989"/>
      </dsp:txXfrm>
    </dsp:sp>
    <dsp:sp modelId="{978B4060-9DD3-40EB-9F66-EA6994A1F34D}">
      <dsp:nvSpPr>
        <dsp:cNvPr id="0" name=""/>
        <dsp:cNvSpPr/>
      </dsp:nvSpPr>
      <dsp:spPr>
        <a:xfrm rot="5400000">
          <a:off x="7003458" y="-982236"/>
          <a:ext cx="766861" cy="6952366"/>
        </a:xfrm>
        <a:prstGeom prst="round2SameRect">
          <a:avLst/>
        </a:prstGeom>
        <a:solidFill>
          <a:schemeClr val="accent2">
            <a:tint val="40000"/>
            <a:alpha val="90000"/>
            <a:hueOff val="98879"/>
            <a:satOff val="-9526"/>
            <a:lumOff val="-1004"/>
            <a:alphaOff val="0"/>
          </a:schemeClr>
        </a:solidFill>
        <a:ln w="12700" cap="flat" cmpd="sng" algn="ctr">
          <a:solidFill>
            <a:schemeClr val="accent2">
              <a:tint val="40000"/>
              <a:alpha val="90000"/>
              <a:hueOff val="98879"/>
              <a:satOff val="-9526"/>
              <a:lumOff val="-10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Creating fake items (images, text):  make fake X or fake </a:t>
          </a:r>
          <a:r>
            <a:rPr lang="en-US" sz="1800" kern="1200" dirty="0" err="1"/>
            <a:t>X|prompt</a:t>
          </a:r>
          <a:endParaRPr lang="en-US" sz="1800" kern="1200" dirty="0"/>
        </a:p>
        <a:p>
          <a:pPr marL="171450" lvl="1" indent="-171450" algn="l" defTabSz="800100">
            <a:lnSpc>
              <a:spcPct val="90000"/>
            </a:lnSpc>
            <a:spcBef>
              <a:spcPct val="0"/>
            </a:spcBef>
            <a:spcAft>
              <a:spcPct val="15000"/>
            </a:spcAft>
            <a:buChar char="•"/>
          </a:pPr>
          <a:r>
            <a:rPr lang="en-US" sz="1800" kern="1200" dirty="0"/>
            <a:t>Need a dataset of “real” items to mimic; need labelled for prompt</a:t>
          </a:r>
        </a:p>
        <a:p>
          <a:pPr marL="171450" lvl="1" indent="-171450" algn="l" defTabSz="800100">
            <a:lnSpc>
              <a:spcPct val="90000"/>
            </a:lnSpc>
            <a:spcBef>
              <a:spcPct val="0"/>
            </a:spcBef>
            <a:spcAft>
              <a:spcPct val="15000"/>
            </a:spcAft>
            <a:buChar char="•"/>
          </a:pPr>
          <a:r>
            <a:rPr lang="en-US" sz="1800" kern="1200" dirty="0"/>
            <a:t>Synthetic datasets for analysis/testing of models</a:t>
          </a:r>
        </a:p>
      </dsp:txBody>
      <dsp:txXfrm rot="-5400000">
        <a:off x="3910706" y="2147951"/>
        <a:ext cx="6914931" cy="691991"/>
      </dsp:txXfrm>
    </dsp:sp>
    <dsp:sp modelId="{AC88F3CF-08BD-4485-A7DD-6A69EDADA442}">
      <dsp:nvSpPr>
        <dsp:cNvPr id="0" name=""/>
        <dsp:cNvSpPr/>
      </dsp:nvSpPr>
      <dsp:spPr>
        <a:xfrm>
          <a:off x="0" y="2014658"/>
          <a:ext cx="3910705" cy="958577"/>
        </a:xfrm>
        <a:prstGeom prst="roundRect">
          <a:avLst/>
        </a:prstGeom>
        <a:gradFill rotWithShape="0">
          <a:gsLst>
            <a:gs pos="0">
              <a:schemeClr val="accent2">
                <a:hueOff val="15615"/>
                <a:satOff val="-10750"/>
                <a:lumOff val="-2745"/>
                <a:alphaOff val="0"/>
                <a:shade val="85000"/>
                <a:satMod val="130000"/>
              </a:schemeClr>
            </a:gs>
            <a:gs pos="34000">
              <a:schemeClr val="accent2">
                <a:hueOff val="15615"/>
                <a:satOff val="-10750"/>
                <a:lumOff val="-2745"/>
                <a:alphaOff val="0"/>
                <a:shade val="87000"/>
                <a:satMod val="125000"/>
              </a:schemeClr>
            </a:gs>
            <a:gs pos="70000">
              <a:schemeClr val="accent2">
                <a:hueOff val="15615"/>
                <a:satOff val="-10750"/>
                <a:lumOff val="-2745"/>
                <a:alphaOff val="0"/>
                <a:tint val="100000"/>
                <a:shade val="90000"/>
                <a:satMod val="130000"/>
              </a:schemeClr>
            </a:gs>
            <a:gs pos="100000">
              <a:schemeClr val="accent2">
                <a:hueOff val="15615"/>
                <a:satOff val="-10750"/>
                <a:lumOff val="-274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Generative</a:t>
          </a:r>
        </a:p>
      </dsp:txBody>
      <dsp:txXfrm>
        <a:off x="46794" y="2061452"/>
        <a:ext cx="3817117" cy="864989"/>
      </dsp:txXfrm>
    </dsp:sp>
    <dsp:sp modelId="{11A55221-F555-4836-8DD9-B6C1D6C70765}">
      <dsp:nvSpPr>
        <dsp:cNvPr id="0" name=""/>
        <dsp:cNvSpPr/>
      </dsp:nvSpPr>
      <dsp:spPr>
        <a:xfrm rot="5400000">
          <a:off x="7003458" y="24269"/>
          <a:ext cx="766861" cy="6952366"/>
        </a:xfrm>
        <a:prstGeom prst="round2SameRect">
          <a:avLst/>
        </a:prstGeom>
        <a:solidFill>
          <a:schemeClr val="accent2">
            <a:tint val="40000"/>
            <a:alpha val="90000"/>
            <a:hueOff val="148319"/>
            <a:satOff val="-14290"/>
            <a:lumOff val="-1507"/>
            <a:alphaOff val="0"/>
          </a:schemeClr>
        </a:solidFill>
        <a:ln w="12700" cap="flat" cmpd="sng" algn="ctr">
          <a:solidFill>
            <a:schemeClr val="accent2">
              <a:tint val="40000"/>
              <a:alpha val="90000"/>
              <a:hueOff val="148319"/>
              <a:satOff val="-14290"/>
              <a:lumOff val="-15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Use a large corpus of items (e.g. text) to train a model that creates </a:t>
          </a:r>
          <a:r>
            <a:rPr lang="en-US" sz="1800" kern="1200" dirty="0" err="1"/>
            <a:t>representions</a:t>
          </a:r>
          <a:r>
            <a:rPr lang="en-US" sz="1800" kern="1200" dirty="0"/>
            <a:t> of objects, typically a generative model</a:t>
          </a:r>
        </a:p>
        <a:p>
          <a:pPr marL="171450" lvl="1" indent="-171450" algn="l" defTabSz="800100">
            <a:lnSpc>
              <a:spcPct val="90000"/>
            </a:lnSpc>
            <a:spcBef>
              <a:spcPct val="0"/>
            </a:spcBef>
            <a:spcAft>
              <a:spcPct val="15000"/>
            </a:spcAft>
            <a:buChar char="•"/>
          </a:pPr>
          <a:r>
            <a:rPr lang="en-US" sz="1800" kern="1200" dirty="0"/>
            <a:t>Used as input for downstream tasks; </a:t>
          </a:r>
          <a:r>
            <a:rPr lang="en-US" sz="1800" i="1" kern="1200" dirty="0"/>
            <a:t>fine-tuned</a:t>
          </a:r>
          <a:r>
            <a:rPr lang="en-US" sz="1800" kern="1200" dirty="0"/>
            <a:t> for an application</a:t>
          </a:r>
        </a:p>
      </dsp:txBody>
      <dsp:txXfrm rot="-5400000">
        <a:off x="3910706" y="3154457"/>
        <a:ext cx="6914931" cy="691991"/>
      </dsp:txXfrm>
    </dsp:sp>
    <dsp:sp modelId="{50265DB1-C55A-499E-B85D-D06B39C2C498}">
      <dsp:nvSpPr>
        <dsp:cNvPr id="0" name=""/>
        <dsp:cNvSpPr/>
      </dsp:nvSpPr>
      <dsp:spPr>
        <a:xfrm>
          <a:off x="0" y="3021164"/>
          <a:ext cx="3910705" cy="958577"/>
        </a:xfrm>
        <a:prstGeom prst="roundRect">
          <a:avLst/>
        </a:prstGeom>
        <a:gradFill rotWithShape="0">
          <a:gsLst>
            <a:gs pos="0">
              <a:schemeClr val="accent2">
                <a:hueOff val="23423"/>
                <a:satOff val="-16126"/>
                <a:lumOff val="-4118"/>
                <a:alphaOff val="0"/>
                <a:shade val="85000"/>
                <a:satMod val="130000"/>
              </a:schemeClr>
            </a:gs>
            <a:gs pos="34000">
              <a:schemeClr val="accent2">
                <a:hueOff val="23423"/>
                <a:satOff val="-16126"/>
                <a:lumOff val="-4118"/>
                <a:alphaOff val="0"/>
                <a:shade val="87000"/>
                <a:satMod val="125000"/>
              </a:schemeClr>
            </a:gs>
            <a:gs pos="70000">
              <a:schemeClr val="accent2">
                <a:hueOff val="23423"/>
                <a:satOff val="-16126"/>
                <a:lumOff val="-4118"/>
                <a:alphaOff val="0"/>
                <a:tint val="100000"/>
                <a:shade val="90000"/>
                <a:satMod val="130000"/>
              </a:schemeClr>
            </a:gs>
            <a:gs pos="100000">
              <a:schemeClr val="accent2">
                <a:hueOff val="23423"/>
                <a:satOff val="-16126"/>
                <a:lumOff val="-411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Foundation Models</a:t>
          </a:r>
        </a:p>
      </dsp:txBody>
      <dsp:txXfrm>
        <a:off x="46794" y="3067958"/>
        <a:ext cx="3817117" cy="864989"/>
      </dsp:txXfrm>
    </dsp:sp>
    <dsp:sp modelId="{6651553B-7325-4D4B-B8C9-AB8932F1DF45}">
      <dsp:nvSpPr>
        <dsp:cNvPr id="0" name=""/>
        <dsp:cNvSpPr/>
      </dsp:nvSpPr>
      <dsp:spPr>
        <a:xfrm rot="5400000">
          <a:off x="7003458" y="1030775"/>
          <a:ext cx="766861" cy="6952366"/>
        </a:xfrm>
        <a:prstGeom prst="round2SameRect">
          <a:avLst/>
        </a:prstGeom>
        <a:solidFill>
          <a:schemeClr val="accent2">
            <a:tint val="40000"/>
            <a:alpha val="90000"/>
            <a:hueOff val="197758"/>
            <a:satOff val="-19053"/>
            <a:lumOff val="-2009"/>
            <a:alphaOff val="0"/>
          </a:schemeClr>
        </a:solidFill>
        <a:ln w="12700" cap="flat" cmpd="sng" algn="ctr">
          <a:solidFill>
            <a:schemeClr val="accent2">
              <a:tint val="40000"/>
              <a:alpha val="90000"/>
              <a:hueOff val="197758"/>
              <a:satOff val="-19053"/>
              <a:lumOff val="-20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Bandits, contextual bandits:  assign TREAT as </a:t>
          </a:r>
          <a:r>
            <a:rPr lang="en-US" sz="1800" kern="1200" dirty="0" err="1"/>
            <a:t>func</a:t>
          </a:r>
          <a:r>
            <a:rPr lang="en-US" sz="1800" kern="1200" dirty="0"/>
            <a:t>. of X to max Y   </a:t>
          </a:r>
        </a:p>
        <a:p>
          <a:pPr marL="171450" lvl="1" indent="-171450" algn="l" defTabSz="800100">
            <a:lnSpc>
              <a:spcPct val="90000"/>
            </a:lnSpc>
            <a:spcBef>
              <a:spcPct val="0"/>
            </a:spcBef>
            <a:spcAft>
              <a:spcPct val="15000"/>
            </a:spcAft>
            <a:buChar char="•"/>
          </a:pPr>
          <a:r>
            <a:rPr lang="en-US" sz="1800" kern="1200" dirty="0"/>
            <a:t>Online learning to select the best ad, target ads to individuals</a:t>
          </a:r>
        </a:p>
      </dsp:txBody>
      <dsp:txXfrm rot="-5400000">
        <a:off x="3910706" y="4160963"/>
        <a:ext cx="6914931" cy="691991"/>
      </dsp:txXfrm>
    </dsp:sp>
    <dsp:sp modelId="{D61BFA3D-8249-4AD6-8EFF-6EB1019E694D}">
      <dsp:nvSpPr>
        <dsp:cNvPr id="0" name=""/>
        <dsp:cNvSpPr/>
      </dsp:nvSpPr>
      <dsp:spPr>
        <a:xfrm>
          <a:off x="0" y="4027670"/>
          <a:ext cx="3910705" cy="958577"/>
        </a:xfrm>
        <a:prstGeom prst="roundRect">
          <a:avLst/>
        </a:prstGeom>
        <a:gradFill rotWithShape="0">
          <a:gsLst>
            <a:gs pos="0">
              <a:schemeClr val="accent2">
                <a:hueOff val="31230"/>
                <a:satOff val="-21501"/>
                <a:lumOff val="-5490"/>
                <a:alphaOff val="0"/>
                <a:shade val="85000"/>
                <a:satMod val="130000"/>
              </a:schemeClr>
            </a:gs>
            <a:gs pos="34000">
              <a:schemeClr val="accent2">
                <a:hueOff val="31230"/>
                <a:satOff val="-21501"/>
                <a:lumOff val="-5490"/>
                <a:alphaOff val="0"/>
                <a:shade val="87000"/>
                <a:satMod val="125000"/>
              </a:schemeClr>
            </a:gs>
            <a:gs pos="70000">
              <a:schemeClr val="accent2">
                <a:hueOff val="31230"/>
                <a:satOff val="-21501"/>
                <a:lumOff val="-5490"/>
                <a:alphaOff val="0"/>
                <a:tint val="100000"/>
                <a:shade val="90000"/>
                <a:satMod val="130000"/>
              </a:schemeClr>
            </a:gs>
            <a:gs pos="100000">
              <a:schemeClr val="accent2">
                <a:hueOff val="31230"/>
                <a:satOff val="-21501"/>
                <a:lumOff val="-549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Adaptive experiments</a:t>
          </a:r>
        </a:p>
      </dsp:txBody>
      <dsp:txXfrm>
        <a:off x="46794" y="4074464"/>
        <a:ext cx="3817117" cy="864989"/>
      </dsp:txXfrm>
    </dsp:sp>
    <dsp:sp modelId="{FB01B327-502E-4ED0-A3DF-631F3EB64059}">
      <dsp:nvSpPr>
        <dsp:cNvPr id="0" name=""/>
        <dsp:cNvSpPr/>
      </dsp:nvSpPr>
      <dsp:spPr>
        <a:xfrm rot="5400000">
          <a:off x="7003458" y="2037281"/>
          <a:ext cx="766861" cy="6952366"/>
        </a:xfrm>
        <a:prstGeom prst="round2SameRect">
          <a:avLst/>
        </a:prstGeom>
        <a:solidFill>
          <a:schemeClr val="accent2">
            <a:tint val="40000"/>
            <a:alpha val="90000"/>
            <a:hueOff val="247198"/>
            <a:satOff val="-23816"/>
            <a:lumOff val="-2511"/>
            <a:alphaOff val="0"/>
          </a:schemeClr>
        </a:solidFill>
        <a:ln w="12700" cap="flat" cmpd="sng" algn="ctr">
          <a:solidFill>
            <a:schemeClr val="accent2">
              <a:tint val="40000"/>
              <a:alpha val="90000"/>
              <a:hueOff val="247198"/>
              <a:satOff val="-23816"/>
              <a:lumOff val="-2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Learning in a dynamic environment</a:t>
          </a:r>
        </a:p>
        <a:p>
          <a:pPr marL="171450" lvl="1" indent="-171450" algn="l" defTabSz="800100">
            <a:lnSpc>
              <a:spcPct val="90000"/>
            </a:lnSpc>
            <a:spcBef>
              <a:spcPct val="0"/>
            </a:spcBef>
            <a:spcAft>
              <a:spcPct val="15000"/>
            </a:spcAft>
            <a:buChar char="•"/>
          </a:pPr>
          <a:r>
            <a:rPr lang="en-US" sz="1800" kern="1200" dirty="0"/>
            <a:t>Robot learns to climb a wall</a:t>
          </a:r>
        </a:p>
        <a:p>
          <a:pPr marL="171450" lvl="1" indent="-171450" algn="l" defTabSz="800100">
            <a:lnSpc>
              <a:spcPct val="90000"/>
            </a:lnSpc>
            <a:spcBef>
              <a:spcPct val="0"/>
            </a:spcBef>
            <a:spcAft>
              <a:spcPct val="15000"/>
            </a:spcAft>
            <a:buChar char="•"/>
          </a:pPr>
          <a:r>
            <a:rPr lang="en-US" sz="1800" kern="1200" dirty="0"/>
            <a:t>Algorithm learns to play a video game</a:t>
          </a:r>
        </a:p>
      </dsp:txBody>
      <dsp:txXfrm rot="-5400000">
        <a:off x="3910706" y="5167469"/>
        <a:ext cx="6914931" cy="691991"/>
      </dsp:txXfrm>
    </dsp:sp>
    <dsp:sp modelId="{FCD53DE9-FA1B-4308-A076-1274B930852B}">
      <dsp:nvSpPr>
        <dsp:cNvPr id="0" name=""/>
        <dsp:cNvSpPr/>
      </dsp:nvSpPr>
      <dsp:spPr>
        <a:xfrm>
          <a:off x="0" y="5034176"/>
          <a:ext cx="3910705" cy="958577"/>
        </a:xfrm>
        <a:prstGeom prst="roundRect">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Reinforcement learning</a:t>
          </a:r>
        </a:p>
      </dsp:txBody>
      <dsp:txXfrm>
        <a:off x="46794" y="5080970"/>
        <a:ext cx="3817117" cy="8649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B59F8-F7C5-461E-8500-02AB81D54E9A}"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EB435-579B-4AD3-8FA2-1AC554D2C100}" type="slidenum">
              <a:rPr lang="en-US" smtClean="0"/>
              <a:t>‹#›</a:t>
            </a:fld>
            <a:endParaRPr lang="en-US"/>
          </a:p>
        </p:txBody>
      </p:sp>
    </p:spTree>
    <p:extLst>
      <p:ext uri="{BB962C8B-B14F-4D97-AF65-F5344CB8AC3E}">
        <p14:creationId xmlns:p14="http://schemas.microsoft.com/office/powerpoint/2010/main" val="220246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c366940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c366940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5be88c7ef0_0_3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We've described a method to learn representations that are predictive of wage. But representations by definition discard information. So we're not actually decomposing wage gaps for full histories; we're decomposing them for representations of history. What if representations discard important aspects of history for explaining the wage gap? [read slide]</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[before last bullet]</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So, we would like representations to not only be predictive of wage, to sidestep the statistical estimation issue, but to also be sufficient, so they are valid for wage gap decompositions.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[last bullet]</a:t>
            </a:r>
            <a:endParaRPr/>
          </a:p>
        </p:txBody>
      </p:sp>
      <p:sp>
        <p:nvSpPr>
          <p:cNvPr id="426" name="Google Shape;426;g25be88c7ef0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6113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5ae40caaf0_0_1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Clustering representations allows us to interpret the aspects of history that improve wage predictions.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These groupings (omitted by standard models) are predictive of both wage and gender: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 find that the job manager has many distinct types, that are captured by our representations.</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 find that one subtype is managers that used to be engineers, a primary male group</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 find that another subtype is managers that used to be cashiers and homemakers, a primary female group</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adding these histories to baseline models improves their predictive performance.</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[optional] not including histories is a type of omitted variable bias. our representations capture these variables that are usually omitted. </a:t>
            </a:r>
            <a:endParaRPr/>
          </a:p>
        </p:txBody>
      </p:sp>
      <p:sp>
        <p:nvSpPr>
          <p:cNvPr id="495" name="Google Shape;495;g25ae40caaf0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9384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5ae40caaf0_0_1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Here we plot the unexplained wage ratio. In blue is the raw, unadjusted ratio. In orange is the unexplained wage ratio for summary statistics using the LASSO model. In green is the unexplained wage ratio using CAREER to adjust for both summary statistics and history. CAREER's representation of history explains ~25% of the remaining wage gap compared to when history is not included between 1995-2018.</a:t>
            </a:r>
            <a:endParaRPr/>
          </a:p>
        </p:txBody>
      </p:sp>
      <p:sp>
        <p:nvSpPr>
          <p:cNvPr id="487" name="Google Shape;487;g25ae40caaf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05df3bafc1_0_10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4" name="Google Shape;74;g205df3bafc1_0_10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7857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ae512c7f1_0_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Transformers learn representations by fitting an objective function to data. But they require large amounts of data to learn high-quality representations.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Meanwhile, wage gaps are estimated using longitudinal surveys, but longitudinal surveys are small.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So CAREER uses a large dataset of resumes alongside these surveys to learn representations, which are then adjusted to predict wage on surveys like PSID. </a:t>
            </a:r>
            <a:endParaRPr sz="1100">
              <a:solidFill>
                <a:schemeClr val="dk1"/>
              </a:solidFill>
              <a:latin typeface="Arial"/>
              <a:ea typeface="Arial"/>
              <a:cs typeface="Arial"/>
              <a:sym typeface="Arial"/>
            </a:endParaRPr>
          </a:p>
          <a:p>
            <a:pPr marL="0" lvl="0" indent="0" algn="l" rtl="0">
              <a:lnSpc>
                <a:spcPct val="117999"/>
              </a:lnSpc>
              <a:spcBef>
                <a:spcPts val="0"/>
              </a:spcBef>
              <a:spcAft>
                <a:spcPts val="0"/>
              </a:spcAft>
              <a:buSzPts val="1400"/>
              <a:buNone/>
            </a:pPr>
            <a:endParaRPr/>
          </a:p>
        </p:txBody>
      </p:sp>
      <p:sp>
        <p:nvSpPr>
          <p:cNvPr id="211" name="Google Shape;211;g25ae512c7f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551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bf4bc82d1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In the first portion, we'll focus on the methodological challenge of using histories to decompose wage gaps: histories are high-dimensional -- there are many more possible sequences of jobs than there are individuals in survey datasets like the PSID that are used to estimate wage gaps. We sidestep this statistical estimation issue by developing machine learning solutions to summarize histories with low-dimensional vectors, which we call representations. Specifically, we learn a function that maps job histories to vectors in Euclidean space, and use these lower-dimensional representations to model wages instead of full histories. We use a large dataset of resumes to help learn these representations, and then show that including representations of histories improves predictive performance of wage on PSID. Moreover, representations of history explain ~25% of the gender wage gap that is unexplained by standard covariates. </a:t>
            </a:r>
            <a:endParaRPr/>
          </a:p>
        </p:txBody>
      </p:sp>
      <p:sp>
        <p:nvSpPr>
          <p:cNvPr id="122" name="Google Shape;122;g25bf4bc82d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486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be88c7ef0_0_2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So at a high level, training CAREER's representation has two steps. In the first step, we learn representations from resumes by training a representation to predict which job comes next in a worker's career. This step is called pretraining. In the second step, this representation is adjusted on small surveys like PSID; the representations are adjusted so they're predictive of wage rather than next job.</a:t>
            </a:r>
            <a:endParaRPr sz="1100">
              <a:solidFill>
                <a:schemeClr val="dk1"/>
              </a:solidFill>
              <a:latin typeface="Arial"/>
              <a:ea typeface="Arial"/>
              <a:cs typeface="Arial"/>
              <a:sym typeface="Arial"/>
            </a:endParaRPr>
          </a:p>
          <a:p>
            <a:pPr marL="0" lvl="0" indent="0" algn="l" rtl="0">
              <a:lnSpc>
                <a:spcPct val="117999"/>
              </a:lnSpc>
              <a:spcBef>
                <a:spcPts val="0"/>
              </a:spcBef>
              <a:spcAft>
                <a:spcPts val="0"/>
              </a:spcAft>
              <a:buSzPts val="1400"/>
              <a:buNone/>
            </a:pPr>
            <a:endParaRPr/>
          </a:p>
        </p:txBody>
      </p:sp>
      <p:sp>
        <p:nvSpPr>
          <p:cNvPr id="296" name="Google Shape;296;g25be88c7ef0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9331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ae40caaf0_0_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Getting into the specifics, while resumes don't contain wages, they contain valuable information in the form of many career trajectories, so a representation trained to model which kinds of jobs co-occur in a career can learn valuable features about worker trajectories. We first train representations to predict which occupations come next in an individual's career using resumes. The functional form of these predictions involves incorporating representations into a multinomial logistic regression to predict an individual's next job. When the representation is fit to predict next jobs from resumes, it acquires features that are also predictive of wage.</a:t>
            </a:r>
            <a:endParaRPr/>
          </a:p>
        </p:txBody>
      </p:sp>
      <p:sp>
        <p:nvSpPr>
          <p:cNvPr id="348" name="Google Shape;348;g25ae40caaf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5ae40caaf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62" name="Google Shape;862;g25ae40caaf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05" name="Google Shape;12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5be88c7ef0_0_2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These representations are then adjusted on survey data so they are predictive of wage. Here, the goal isn't to model an individual's next job; instead, it's to model wage given gender, covariates, and history. We approximate the conditional expected wage function by using representations instead of full histories. We optimize all parameters to predict wage using gradient descent, and the representation parameters are initialized from the parameters pretrained to model next jobs on resumes. This pretraining gives it a head start.</a:t>
            </a:r>
            <a:endParaRPr/>
          </a:p>
        </p:txBody>
      </p:sp>
      <p:sp>
        <p:nvSpPr>
          <p:cNvPr id="386" name="Google Shape;386;g25be88c7ef0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Bullets">
    <p:spTree>
      <p:nvGrpSpPr>
        <p:cNvPr id="1" name=""/>
        <p:cNvGrpSpPr/>
        <p:nvPr/>
      </p:nvGrpSpPr>
      <p:grpSpPr>
        <a:xfrm>
          <a:off x="0" y="0"/>
          <a:ext cx="0" cy="0"/>
          <a:chOff x="0" y="0"/>
          <a:chExt cx="0" cy="0"/>
        </a:xfrm>
      </p:grpSpPr>
      <p:sp>
        <p:nvSpPr>
          <p:cNvPr id="4" name="Rectangle 3"/>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6"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Helvetica" charset="0"/>
              <a:ea typeface="ＭＳ Ｐゴシック" charset="-128"/>
            </a:endParaRPr>
          </a:p>
        </p:txBody>
      </p:sp>
      <p:pic>
        <p:nvPicPr>
          <p:cNvPr id="8"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laceholder 5"/>
          <p:cNvSpPr>
            <a:spLocks noGrp="1"/>
          </p:cNvSpPr>
          <p:nvPr userDrawn="1">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0" name="Footer Placeholder 6"/>
          <p:cNvSpPr>
            <a:spLocks noGrp="1"/>
          </p:cNvSpPr>
          <p:nvPr userDrawn="1">
            <p:ph type="ftr" sz="quarter" idx="15"/>
          </p:nvPr>
        </p:nvSpPr>
        <p:spPr bwMode="auto">
          <a:xfrm>
            <a:off x="850901" y="6271311"/>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11" name="Text Placeholder 22"/>
          <p:cNvSpPr>
            <a:spLocks noGrp="1"/>
          </p:cNvSpPr>
          <p:nvPr>
            <p:ph type="body" sz="quarter" idx="13"/>
          </p:nvPr>
        </p:nvSpPr>
        <p:spPr>
          <a:xfrm>
            <a:off x="679451" y="2388357"/>
            <a:ext cx="5129188" cy="1100301"/>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2"/>
          <p:cNvSpPr>
            <a:spLocks noGrp="1"/>
          </p:cNvSpPr>
          <p:nvPr>
            <p:ph type="body" sz="quarter" idx="16"/>
          </p:nvPr>
        </p:nvSpPr>
        <p:spPr>
          <a:xfrm>
            <a:off x="6421463" y="2386940"/>
            <a:ext cx="5129188" cy="1100301"/>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2"/>
          <p:cNvSpPr>
            <a:spLocks noGrp="1"/>
          </p:cNvSpPr>
          <p:nvPr>
            <p:ph type="body" sz="quarter" idx="17" hasCustomPrompt="1"/>
          </p:nvPr>
        </p:nvSpPr>
        <p:spPr>
          <a:xfrm>
            <a:off x="679452" y="1920288"/>
            <a:ext cx="5147385" cy="276999"/>
          </a:xfrm>
        </p:spPr>
        <p:txBody>
          <a:bodyPr anchor="b"/>
          <a:lstStyle>
            <a:lvl1pPr marL="0" indent="0" algn="ctr">
              <a:buNone/>
              <a:defRPr b="1"/>
            </a:lvl1pPr>
            <a:lvl2pPr marL="576263" indent="-228600">
              <a:buFont typeface="Arial" pitchFamily="34" charset="0"/>
              <a:buChar char="•"/>
              <a:defRPr sz="1800"/>
            </a:lvl2pPr>
            <a:lvl3pPr marL="804863" indent="-220663">
              <a:buFont typeface="Arial" pitchFamily="34" charset="0"/>
              <a:buChar char="–"/>
              <a:defRPr sz="1400"/>
            </a:lvl3pPr>
            <a:lvl4pPr marL="969963" indent="-174625">
              <a:buFont typeface="Arial" pitchFamily="34" charset="0"/>
              <a:buChar char="•"/>
              <a:defRPr/>
            </a:lvl4pPr>
            <a:lvl5pPr marL="1143000" indent="-165100">
              <a:buFont typeface="Arial" pitchFamily="34" charset="0"/>
              <a:buChar char="–"/>
              <a:defRPr/>
            </a:lvl5pPr>
          </a:lstStyle>
          <a:p>
            <a:pPr lvl="0"/>
            <a:r>
              <a:rPr lang="en-US" dirty="0"/>
              <a:t>Heading</a:t>
            </a:r>
          </a:p>
        </p:txBody>
      </p:sp>
      <p:sp>
        <p:nvSpPr>
          <p:cNvPr id="14" name="Text Placeholder 22"/>
          <p:cNvSpPr>
            <a:spLocks noGrp="1"/>
          </p:cNvSpPr>
          <p:nvPr>
            <p:ph type="body" sz="quarter" idx="18" hasCustomPrompt="1"/>
          </p:nvPr>
        </p:nvSpPr>
        <p:spPr>
          <a:xfrm>
            <a:off x="6403266" y="1923194"/>
            <a:ext cx="5147385" cy="274094"/>
          </a:xfrm>
        </p:spPr>
        <p:txBody>
          <a:bodyPr anchor="b"/>
          <a:lstStyle>
            <a:lvl1pPr marL="0" indent="0" algn="ctr">
              <a:buNone/>
              <a:defRPr b="1"/>
            </a:lvl1pPr>
            <a:lvl2pPr marL="576263" indent="-228600">
              <a:buFont typeface="Arial" pitchFamily="34" charset="0"/>
              <a:buChar char="•"/>
              <a:defRPr sz="1800"/>
            </a:lvl2pPr>
            <a:lvl3pPr marL="804863" indent="-220663">
              <a:buFont typeface="Arial" pitchFamily="34" charset="0"/>
              <a:buChar char="–"/>
              <a:defRPr sz="1400"/>
            </a:lvl3pPr>
            <a:lvl4pPr marL="969963" indent="-174625">
              <a:buFont typeface="Arial" pitchFamily="34" charset="0"/>
              <a:buChar char="•"/>
              <a:defRPr/>
            </a:lvl4pPr>
            <a:lvl5pPr marL="1143000" indent="-165100">
              <a:buFont typeface="Arial" pitchFamily="34" charset="0"/>
              <a:buChar char="–"/>
              <a:defRPr/>
            </a:lvl5pPr>
          </a:lstStyle>
          <a:p>
            <a:pPr lvl="0"/>
            <a:r>
              <a:rPr lang="en-US" dirty="0"/>
              <a:t>Heading</a:t>
            </a:r>
          </a:p>
        </p:txBody>
      </p:sp>
      <p:cxnSp>
        <p:nvCxnSpPr>
          <p:cNvPr id="5" name="Straight Connector 4"/>
          <p:cNvCxnSpPr/>
          <p:nvPr userDrawn="1"/>
        </p:nvCxnSpPr>
        <p:spPr>
          <a:xfrm>
            <a:off x="679451" y="2279173"/>
            <a:ext cx="5161791"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388861" y="2279173"/>
            <a:ext cx="5161791"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948102"/>
      </p:ext>
    </p:extLst>
  </p:cSld>
  <p:clrMapOvr>
    <a:masterClrMapping/>
  </p:clrMapOvr>
  <p:extLst>
    <p:ext uri="{DCECCB84-F9BA-43D5-87BE-67443E8EF086}">
      <p15:sldGuideLst xmlns:p15="http://schemas.microsoft.com/office/powerpoint/2012/main">
        <p15:guide id="1" orient="horz" pos="139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old Line 1">
    <p:spTree>
      <p:nvGrpSpPr>
        <p:cNvPr id="1" name=""/>
        <p:cNvGrpSpPr/>
        <p:nvPr/>
      </p:nvGrpSpPr>
      <p:grpSpPr>
        <a:xfrm>
          <a:off x="0" y="0"/>
          <a:ext cx="0" cy="0"/>
          <a:chOff x="0" y="0"/>
          <a:chExt cx="0" cy="0"/>
        </a:xfrm>
      </p:grpSpPr>
      <p:pic>
        <p:nvPicPr>
          <p:cNvPr id="6"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Helvetica" charset="0"/>
              <a:ea typeface="ＭＳ Ｐゴシック" charset="-128"/>
            </a:endParaRPr>
          </a:p>
        </p:txBody>
      </p:sp>
      <p:sp>
        <p:nvSpPr>
          <p:cNvPr id="23" name="Text Placeholder 22"/>
          <p:cNvSpPr>
            <a:spLocks noGrp="1"/>
          </p:cNvSpPr>
          <p:nvPr>
            <p:ph type="body" sz="quarter" idx="13"/>
          </p:nvPr>
        </p:nvSpPr>
        <p:spPr>
          <a:xfrm>
            <a:off x="730251" y="1664209"/>
            <a:ext cx="10778997" cy="1254189"/>
          </a:xfrm>
        </p:spPr>
        <p:txBody>
          <a:bodyPr/>
          <a:lstStyle>
            <a:lvl1pPr marL="0" indent="0">
              <a:buNone/>
              <a:defRPr b="1"/>
            </a:lvl1pPr>
            <a:lvl2pPr marL="576263" indent="-228600">
              <a:buFont typeface="Arial" pitchFamily="34" charset="0"/>
              <a:buChar char="•"/>
              <a:defRPr sz="1800"/>
            </a:lvl2pPr>
            <a:lvl3pPr marL="804863" indent="-220663">
              <a:buFont typeface="Arial" pitchFamily="34" charset="0"/>
              <a:buChar char="–"/>
              <a:defRPr sz="1400"/>
            </a:lvl3pPr>
            <a:lvl4pPr marL="969963" indent="-174625">
              <a:buFont typeface="Arial" pitchFamily="34" charset="0"/>
              <a:buChar char="•"/>
              <a:defRPr/>
            </a:lvl4pPr>
            <a:lvl5pPr marL="1143000" indent="-1651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Rectangle 10"/>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2"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4"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Tree>
    <p:extLst>
      <p:ext uri="{BB962C8B-B14F-4D97-AF65-F5344CB8AC3E}">
        <p14:creationId xmlns:p14="http://schemas.microsoft.com/office/powerpoint/2010/main" val="28107536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Tree>
    <p:extLst>
      <p:ext uri="{BB962C8B-B14F-4D97-AF65-F5344CB8AC3E}">
        <p14:creationId xmlns:p14="http://schemas.microsoft.com/office/powerpoint/2010/main" val="316192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704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0889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4" name="Rectangle 3"/>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6"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Helvetica" charset="0"/>
              <a:ea typeface="ＭＳ Ｐゴシック" charset="-128"/>
            </a:endParaRPr>
          </a:p>
        </p:txBody>
      </p:sp>
      <p:pic>
        <p:nvPicPr>
          <p:cNvPr id="8"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23" name="Text Placeholder 22"/>
          <p:cNvSpPr>
            <a:spLocks noGrp="1"/>
          </p:cNvSpPr>
          <p:nvPr>
            <p:ph type="body" sz="quarter" idx="13"/>
          </p:nvPr>
        </p:nvSpPr>
        <p:spPr>
          <a:xfrm>
            <a:off x="730251" y="1664209"/>
            <a:ext cx="10778997" cy="1131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userDrawn="1">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0" name="Footer Placeholder 6"/>
          <p:cNvSpPr>
            <a:spLocks noGrp="1"/>
          </p:cNvSpPr>
          <p:nvPr userDrawn="1">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Tree>
    <p:extLst>
      <p:ext uri="{BB962C8B-B14F-4D97-AF65-F5344CB8AC3E}">
        <p14:creationId xmlns:p14="http://schemas.microsoft.com/office/powerpoint/2010/main" val="422267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0140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894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7886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75669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0922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74660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4972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07401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No Content">
    <p:spTree>
      <p:nvGrpSpPr>
        <p:cNvPr id="1" name=""/>
        <p:cNvGrpSpPr/>
        <p:nvPr/>
      </p:nvGrpSpPr>
      <p:grpSpPr>
        <a:xfrm>
          <a:off x="0" y="0"/>
          <a:ext cx="0" cy="0"/>
          <a:chOff x="0" y="0"/>
          <a:chExt cx="0" cy="0"/>
        </a:xfrm>
      </p:grpSpPr>
      <p:pic>
        <p:nvPicPr>
          <p:cNvPr id="4" name="Picture 5" descr="UZ3N0515.JPG"/>
          <p:cNvPicPr>
            <a:picLocks noChangeAspect="1"/>
          </p:cNvPicPr>
          <p:nvPr userDrawn="1"/>
        </p:nvPicPr>
        <p:blipFill>
          <a:blip r:embed="rId2">
            <a:extLst>
              <a:ext uri="{28A0092B-C50C-407E-A947-70E740481C1C}">
                <a14:useLocalDpi xmlns:a14="http://schemas.microsoft.com/office/drawing/2010/main" val="0"/>
              </a:ext>
            </a:extLst>
          </a:blip>
          <a:srcRect t="23807" r="26830" b="62473"/>
          <a:stretch>
            <a:fillRect/>
          </a:stretch>
        </p:blipFill>
        <p:spPr bwMode="auto">
          <a:xfrm>
            <a:off x="0" y="0"/>
            <a:ext cx="12192000" cy="114300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74638"/>
            <a:ext cx="12192000" cy="868362"/>
          </a:xfrm>
          <a:prstGeom prst="rect">
            <a:avLst/>
          </a:prstGeom>
          <a:solidFill>
            <a:srgbClr val="800000">
              <a:alpha val="88000"/>
            </a:srgbClr>
          </a:solidFill>
          <a:ln w="0" cap="flat" cmpd="sng" algn="ctr">
            <a:solidFill>
              <a:srgbClr val="99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Helvetica" charset="0"/>
              <a:ea typeface="ＭＳ Ｐゴシック" charset="-128"/>
            </a:endParaRPr>
          </a:p>
        </p:txBody>
      </p:sp>
      <p:sp>
        <p:nvSpPr>
          <p:cNvPr id="9" name="Rectangle 8"/>
          <p:cNvSpPr/>
          <p:nvPr userDrawn="1"/>
        </p:nvSpPr>
        <p:spPr>
          <a:xfrm>
            <a:off x="0" y="6318250"/>
            <a:ext cx="12192000" cy="539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pic>
        <p:nvPicPr>
          <p:cNvPr id="10" name="Picture 15" descr="chan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885" y="6610350"/>
            <a:ext cx="39983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4"/>
          </p:nvPr>
        </p:nvSpPr>
        <p:spPr bwMode="auto">
          <a:xfrm>
            <a:off x="10268443" y="6491288"/>
            <a:ext cx="1231900" cy="215900"/>
          </a:xfrm>
          <a:prstGeom prst="rect">
            <a:avLst/>
          </a:prstGeom>
          <a:ln>
            <a:miter lim="800000"/>
            <a:headEnd/>
            <a:tailEnd/>
          </a:ln>
        </p:spPr>
        <p:txBody>
          <a:bodyPr wrap="square" lIns="0" tIns="0" rIns="0" bIns="0" anchor="ctr" anchorCtr="0">
            <a:spAutoFit/>
          </a:bodyPr>
          <a:lstStyle>
            <a:lvl1pPr algn="r">
              <a:defRPr sz="1400" b="1">
                <a:solidFill>
                  <a:schemeClr val="bg1"/>
                </a:solidFill>
                <a:latin typeface="Arial" charset="0"/>
                <a:ea typeface="ＭＳ Ｐゴシック" charset="-128"/>
                <a:cs typeface="+mn-cs"/>
              </a:defRPr>
            </a:lvl1pPr>
          </a:lstStyle>
          <a:p>
            <a:pPr>
              <a:defRPr/>
            </a:pPr>
            <a:fld id="{7505CC8B-BF03-40C6-8628-4E9E60FCD3F8}" type="slidenum">
              <a:rPr lang="en-US"/>
              <a:pPr>
                <a:defRPr/>
              </a:pPr>
              <a:t>‹#›</a:t>
            </a:fld>
            <a:endParaRPr lang="en-US" dirty="0"/>
          </a:p>
        </p:txBody>
      </p:sp>
      <p:sp>
        <p:nvSpPr>
          <p:cNvPr id="12" name="Footer Placeholder 6"/>
          <p:cNvSpPr>
            <a:spLocks noGrp="1"/>
          </p:cNvSpPr>
          <p:nvPr>
            <p:ph type="ftr" sz="quarter" idx="15"/>
          </p:nvPr>
        </p:nvSpPr>
        <p:spPr bwMode="auto">
          <a:xfrm>
            <a:off x="850901" y="6421439"/>
            <a:ext cx="4324351" cy="153987"/>
          </a:xfrm>
          <a:prstGeom prst="rect">
            <a:avLst/>
          </a:prstGeom>
          <a:ln>
            <a:miter lim="800000"/>
            <a:headEnd/>
            <a:tailEnd/>
          </a:ln>
        </p:spPr>
        <p:txBody>
          <a:bodyPr lIns="0" tIns="0" rIns="0" bIns="0">
            <a:spAutoFit/>
          </a:bodyPr>
          <a:lstStyle>
            <a:lvl1pPr>
              <a:defRPr kumimoji="0" lang="en-US" sz="1000" b="0" i="0" u="none" strike="noStrike" kern="1200" cap="none" spc="0" normalizeH="0" baseline="0" noProof="0">
                <a:ln>
                  <a:noFill/>
                </a:ln>
                <a:solidFill>
                  <a:srgbClr val="898989"/>
                </a:solidFill>
                <a:effectLst/>
                <a:uLnTx/>
                <a:uFillTx/>
                <a:latin typeface="Helvetica" charset="0"/>
                <a:ea typeface="ＭＳ Ｐゴシック" charset="-128"/>
                <a:cs typeface="+mn-cs"/>
              </a:defRPr>
            </a:lvl1pPr>
          </a:lstStyle>
          <a:p>
            <a:pPr>
              <a:defRPr/>
            </a:pPr>
            <a:r>
              <a:t>STANFORD GRADUATE SCHOOL OF BUSINESS</a:t>
            </a:r>
          </a:p>
        </p:txBody>
      </p:sp>
      <p:sp>
        <p:nvSpPr>
          <p:cNvPr id="8" name="Title 1"/>
          <p:cNvSpPr>
            <a:spLocks noGrp="1"/>
          </p:cNvSpPr>
          <p:nvPr>
            <p:ph type="title"/>
          </p:nvPr>
        </p:nvSpPr>
        <p:spPr>
          <a:xfrm>
            <a:off x="730251" y="357188"/>
            <a:ext cx="10790767" cy="74136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45867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69457"/>
            <a:ext cx="11216640" cy="348878"/>
          </a:xfrm>
        </p:spPr>
        <p:txBody>
          <a:bodyPr>
            <a:spAutoFit/>
          </a:bodyPr>
          <a:lstStyle/>
          <a:p>
            <a:r>
              <a:rPr lang="en-US" dirty="0"/>
              <a:t>Click to Edit Master Title</a:t>
            </a:r>
          </a:p>
        </p:txBody>
      </p:sp>
      <p:sp>
        <p:nvSpPr>
          <p:cNvPr id="4" name="Text Placeholder 3"/>
          <p:cNvSpPr>
            <a:spLocks noGrp="1"/>
          </p:cNvSpPr>
          <p:nvPr>
            <p:ph type="body" sz="quarter" idx="10" hasCustomPrompt="1"/>
          </p:nvPr>
        </p:nvSpPr>
        <p:spPr>
          <a:xfrm>
            <a:off x="487325" y="1095656"/>
            <a:ext cx="11216640" cy="2026537"/>
          </a:xfrm>
        </p:spPr>
        <p:txBody>
          <a:bodyPr wrap="square">
            <a:spAutoFit/>
          </a:bodyPr>
          <a:lstStyle>
            <a:lvl1pPr>
              <a:defRPr>
                <a:solidFill>
                  <a:schemeClr val="tx1"/>
                </a:solidFill>
              </a:defRPr>
            </a:lvl1pPr>
            <a:lvl4pPr>
              <a:defRPr sz="2400"/>
            </a:lvl4pPr>
            <a:lvl5pPr>
              <a:defRPr sz="2133"/>
            </a:lvl5pPr>
            <a:lvl6pPr>
              <a:defRPr sz="2133" baseline="0">
                <a:solidFill>
                  <a:schemeClr val="tx1">
                    <a:lumMod val="65000"/>
                    <a:lumOff val="35000"/>
                  </a:schemeClr>
                </a:solidFill>
              </a:defRPr>
            </a:lvl6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Tree>
    <p:extLst>
      <p:ext uri="{BB962C8B-B14F-4D97-AF65-F5344CB8AC3E}">
        <p14:creationId xmlns:p14="http://schemas.microsoft.com/office/powerpoint/2010/main" val="87214278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o Equal Columns">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487325" y="1267197"/>
            <a:ext cx="5278475" cy="1913003"/>
          </a:xfrm>
        </p:spPr>
        <p:txBody>
          <a:bodyPr wrap="square">
            <a:spAutoFit/>
          </a:bodyPr>
          <a:lstStyle>
            <a:lvl1pPr>
              <a:defRPr sz="2400">
                <a:solidFill>
                  <a:schemeClr val="tx1"/>
                </a:solidFill>
              </a:defRPr>
            </a:lvl1pPr>
            <a:lvl2pPr>
              <a:defRPr sz="2400"/>
            </a:lvl2pPr>
            <a:lvl3pPr>
              <a:defRPr sz="2400"/>
            </a:lvl3pPr>
            <a:lvl4pPr>
              <a:defRPr sz="2133"/>
            </a:lvl4pPr>
            <a:lvl5pPr>
              <a:defRPr sz="2133"/>
            </a:lvl5pPr>
            <a:lvl6pPr>
              <a:defRPr baseline="0"/>
            </a:lvl6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hasCustomPrompt="1"/>
          </p:nvPr>
        </p:nvSpPr>
        <p:spPr>
          <a:xfrm>
            <a:off x="6416543" y="1267197"/>
            <a:ext cx="5278475" cy="1913003"/>
          </a:xfrm>
        </p:spPr>
        <p:txBody>
          <a:bodyPr wrap="square">
            <a:spAutoFit/>
          </a:bodyPr>
          <a:lstStyle>
            <a:lvl1pPr>
              <a:defRPr sz="2400">
                <a:solidFill>
                  <a:schemeClr val="tx1"/>
                </a:solidFill>
              </a:defRPr>
            </a:lvl1pPr>
            <a:lvl2pPr>
              <a:defRPr sz="2400"/>
            </a:lvl2pPr>
            <a:lvl3pPr>
              <a:defRPr sz="2400"/>
            </a:lvl3pPr>
            <a:lvl4pPr>
              <a:defRPr sz="2133"/>
            </a:lvl4pPr>
            <a:lvl5pPr>
              <a:defRPr sz="2133"/>
            </a:lvl5pPr>
            <a:lvl6pPr>
              <a:defRPr baseline="0"/>
            </a:lvl6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21156751"/>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04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781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52125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11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2555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23830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8249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921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02970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48232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723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3740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600670" y="5929931"/>
            <a:ext cx="10985502"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1" name="Google Shape;11;p2"/>
          <p:cNvSpPr txBox="1">
            <a:spLocks noGrp="1"/>
          </p:cNvSpPr>
          <p:nvPr>
            <p:ph type="title"/>
          </p:nvPr>
        </p:nvSpPr>
        <p:spPr>
          <a:xfrm>
            <a:off x="603248" y="1287496"/>
            <a:ext cx="10985502" cy="23241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body" idx="2"/>
          </p:nvPr>
        </p:nvSpPr>
        <p:spPr>
          <a:xfrm>
            <a:off x="600671" y="3611595"/>
            <a:ext cx="10985501" cy="9525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3" name="Google Shape;13;p2"/>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645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genda" type="tx">
  <p:cSld name="Agenda">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03250" y="539750"/>
            <a:ext cx="10985500" cy="71755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603250" y="1186481"/>
            <a:ext cx="10985500" cy="4673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7" name="Google Shape;17;p3"/>
          <p:cNvSpPr txBox="1">
            <a:spLocks noGrp="1"/>
          </p:cNvSpPr>
          <p:nvPr>
            <p:ph type="body" idx="2"/>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900"/>
              </a:spcBef>
              <a:spcAft>
                <a:spcPts val="0"/>
              </a:spcAft>
              <a:buClr>
                <a:srgbClr val="000000"/>
              </a:buClr>
              <a:buSzPts val="5500"/>
              <a:buFont typeface="Helvetica Neue"/>
              <a:buNone/>
              <a:defRPr sz="2750"/>
            </a:lvl1pPr>
            <a:lvl2pPr marL="457200" lvl="1" indent="-114300" algn="l">
              <a:lnSpc>
                <a:spcPct val="100000"/>
              </a:lnSpc>
              <a:spcBef>
                <a:spcPts val="900"/>
              </a:spcBef>
              <a:spcAft>
                <a:spcPts val="0"/>
              </a:spcAft>
              <a:buClr>
                <a:srgbClr val="000000"/>
              </a:buClr>
              <a:buSzPts val="5500"/>
              <a:buFont typeface="Helvetica Neue"/>
              <a:buNone/>
              <a:defRPr sz="2750"/>
            </a:lvl2pPr>
            <a:lvl3pPr marL="685800" lvl="2" indent="-114300" algn="l">
              <a:lnSpc>
                <a:spcPct val="100000"/>
              </a:lnSpc>
              <a:spcBef>
                <a:spcPts val="900"/>
              </a:spcBef>
              <a:spcAft>
                <a:spcPts val="0"/>
              </a:spcAft>
              <a:buClr>
                <a:srgbClr val="000000"/>
              </a:buClr>
              <a:buSzPts val="5500"/>
              <a:buFont typeface="Helvetica Neue"/>
              <a:buNone/>
              <a:defRPr sz="2750"/>
            </a:lvl3pPr>
            <a:lvl4pPr marL="914400" lvl="3" indent="-114300" algn="l">
              <a:lnSpc>
                <a:spcPct val="100000"/>
              </a:lnSpc>
              <a:spcBef>
                <a:spcPts val="900"/>
              </a:spcBef>
              <a:spcAft>
                <a:spcPts val="0"/>
              </a:spcAft>
              <a:buClr>
                <a:srgbClr val="000000"/>
              </a:buClr>
              <a:buSzPts val="5500"/>
              <a:buFont typeface="Helvetica Neue"/>
              <a:buNone/>
              <a:defRPr sz="2750"/>
            </a:lvl4pPr>
            <a:lvl5pPr marL="1143000" lvl="4" indent="-114300" algn="l">
              <a:lnSpc>
                <a:spcPct val="100000"/>
              </a:lnSpc>
              <a:spcBef>
                <a:spcPts val="900"/>
              </a:spcBef>
              <a:spcAft>
                <a:spcPts val="0"/>
              </a:spcAft>
              <a:buClr>
                <a:srgbClr val="000000"/>
              </a:buClr>
              <a:buSzPts val="5500"/>
              <a:buFont typeface="Helvetica Neue"/>
              <a:buNone/>
              <a:defRPr sz="2750"/>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8" name="Google Shape;18;p3"/>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3495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
        <p:cNvGrpSpPr/>
        <p:nvPr/>
      </p:nvGrpSpPr>
      <p:grpSpPr>
        <a:xfrm>
          <a:off x="0" y="0"/>
          <a:ext cx="0" cy="0"/>
          <a:chOff x="0" y="0"/>
          <a:chExt cx="0" cy="0"/>
        </a:xfrm>
      </p:grpSpPr>
      <p:sp>
        <p:nvSpPr>
          <p:cNvPr id="20" name="Google Shape;20;p4"/>
          <p:cNvSpPr>
            <a:spLocks noGrp="1"/>
          </p:cNvSpPr>
          <p:nvPr>
            <p:ph type="pic" idx="2"/>
          </p:nvPr>
        </p:nvSpPr>
        <p:spPr>
          <a:xfrm>
            <a:off x="-577850" y="-647700"/>
            <a:ext cx="13373100" cy="8009467"/>
          </a:xfrm>
          <a:prstGeom prst="rect">
            <a:avLst/>
          </a:prstGeom>
          <a:noFill/>
          <a:ln>
            <a:noFill/>
          </a:ln>
        </p:spPr>
      </p:sp>
      <p:sp>
        <p:nvSpPr>
          <p:cNvPr id="21" name="Google Shape;21;p4"/>
          <p:cNvSpPr txBox="1">
            <a:spLocks noGrp="1"/>
          </p:cNvSpPr>
          <p:nvPr>
            <p:ph type="title"/>
          </p:nvPr>
        </p:nvSpPr>
        <p:spPr>
          <a:xfrm>
            <a:off x="603250" y="3562350"/>
            <a:ext cx="10985500" cy="23241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2" name="Google Shape;22;p4"/>
          <p:cNvSpPr txBox="1">
            <a:spLocks noGrp="1"/>
          </p:cNvSpPr>
          <p:nvPr>
            <p:ph type="body" idx="1"/>
          </p:nvPr>
        </p:nvSpPr>
        <p:spPr>
          <a:xfrm>
            <a:off x="603845" y="553069"/>
            <a:ext cx="10984311"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23" name="Google Shape;23;p4"/>
          <p:cNvSpPr txBox="1">
            <a:spLocks noGrp="1"/>
          </p:cNvSpPr>
          <p:nvPr>
            <p:ph type="body" idx="3"/>
          </p:nvPr>
        </p:nvSpPr>
        <p:spPr>
          <a:xfrm>
            <a:off x="603250" y="5804955"/>
            <a:ext cx="10985500" cy="558476"/>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24" name="Google Shape;24;p4"/>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2924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5486400" y="-101600"/>
            <a:ext cx="6072419" cy="7067550"/>
          </a:xfrm>
          <a:prstGeom prst="rect">
            <a:avLst/>
          </a:prstGeom>
          <a:noFill/>
          <a:ln>
            <a:noFill/>
          </a:ln>
        </p:spPr>
      </p:sp>
      <p:sp>
        <p:nvSpPr>
          <p:cNvPr id="27" name="Google Shape;27;p5"/>
          <p:cNvSpPr txBox="1">
            <a:spLocks noGrp="1"/>
          </p:cNvSpPr>
          <p:nvPr>
            <p:ph type="title"/>
          </p:nvPr>
        </p:nvSpPr>
        <p:spPr>
          <a:xfrm>
            <a:off x="603250" y="635000"/>
            <a:ext cx="4889500" cy="2941137"/>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8" name="Google Shape;28;p5"/>
          <p:cNvSpPr txBox="1">
            <a:spLocks noGrp="1"/>
          </p:cNvSpPr>
          <p:nvPr>
            <p:ph type="body" idx="1"/>
          </p:nvPr>
        </p:nvSpPr>
        <p:spPr>
          <a:xfrm>
            <a:off x="603250" y="3530288"/>
            <a:ext cx="4889500" cy="2692712"/>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29" name="Google Shape;29;p5"/>
          <p:cNvSpPr txBox="1">
            <a:spLocks noGrp="1"/>
          </p:cNvSpPr>
          <p:nvPr>
            <p:ph type="sldNum" idx="12"/>
          </p:nvPr>
        </p:nvSpPr>
        <p:spPr>
          <a:xfrm>
            <a:off x="6000733" y="6211826"/>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4251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03250" y="539750"/>
            <a:ext cx="10985500" cy="716582"/>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2" name="Google Shape;32;p6"/>
          <p:cNvSpPr txBox="1">
            <a:spLocks noGrp="1"/>
          </p:cNvSpPr>
          <p:nvPr>
            <p:ph type="body" idx="1"/>
          </p:nvPr>
        </p:nvSpPr>
        <p:spPr>
          <a:xfrm>
            <a:off x="603250" y="1186481"/>
            <a:ext cx="10985500" cy="4673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33" name="Google Shape;33;p6"/>
          <p:cNvSpPr txBox="1">
            <a:spLocks noGrp="1"/>
          </p:cNvSpPr>
          <p:nvPr>
            <p:ph type="body" idx="2"/>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Clr>
                <a:srgbClr val="000000"/>
              </a:buClr>
              <a:buSzPts val="2214"/>
              <a:buChar char="•"/>
              <a:defRPr/>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34" name="Google Shape;34;p6"/>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64899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Clr>
                <a:srgbClr val="000000"/>
              </a:buClr>
              <a:buSzPts val="2214"/>
              <a:buChar char="•"/>
              <a:defRPr/>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37" name="Google Shape;37;p7"/>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6892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603250" y="1186481"/>
            <a:ext cx="4889500" cy="4673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40" name="Google Shape;40;p8"/>
          <p:cNvSpPr txBox="1">
            <a:spLocks noGrp="1"/>
          </p:cNvSpPr>
          <p:nvPr>
            <p:ph type="body" idx="2"/>
          </p:nvPr>
        </p:nvSpPr>
        <p:spPr>
          <a:xfrm>
            <a:off x="603250" y="2124252"/>
            <a:ext cx="4889500" cy="4128315"/>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Clr>
                <a:srgbClr val="000000"/>
              </a:buClr>
              <a:buSzPts val="2214"/>
              <a:buChar char="•"/>
              <a:defRPr/>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41" name="Google Shape;41;p8"/>
          <p:cNvSpPr>
            <a:spLocks noGrp="1"/>
          </p:cNvSpPr>
          <p:nvPr>
            <p:ph type="pic" idx="3"/>
          </p:nvPr>
        </p:nvSpPr>
        <p:spPr>
          <a:xfrm>
            <a:off x="6096000" y="-203633"/>
            <a:ext cx="5458437" cy="7277916"/>
          </a:xfrm>
          <a:prstGeom prst="rect">
            <a:avLst/>
          </a:prstGeom>
          <a:noFill/>
          <a:ln>
            <a:noFill/>
          </a:ln>
        </p:spPr>
      </p:sp>
      <p:sp>
        <p:nvSpPr>
          <p:cNvPr id="42" name="Google Shape;42;p8"/>
          <p:cNvSpPr txBox="1">
            <a:spLocks noGrp="1"/>
          </p:cNvSpPr>
          <p:nvPr>
            <p:ph type="title"/>
          </p:nvPr>
        </p:nvSpPr>
        <p:spPr>
          <a:xfrm>
            <a:off x="603250" y="539750"/>
            <a:ext cx="4889500" cy="71755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8"/>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4779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03248" y="2266950"/>
            <a:ext cx="10985502" cy="23241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9"/>
          <p:cNvSpPr txBox="1">
            <a:spLocks noGrp="1"/>
          </p:cNvSpPr>
          <p:nvPr>
            <p:ph type="sldNum" idx="12"/>
          </p:nvPr>
        </p:nvSpPr>
        <p:spPr>
          <a:xfrm>
            <a:off x="6000733" y="6211826"/>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0715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603250" y="539750"/>
            <a:ext cx="10985500" cy="717475"/>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9" name="Google Shape;49;p10"/>
          <p:cNvSpPr txBox="1">
            <a:spLocks noGrp="1"/>
          </p:cNvSpPr>
          <p:nvPr>
            <p:ph type="body" idx="1"/>
          </p:nvPr>
        </p:nvSpPr>
        <p:spPr>
          <a:xfrm>
            <a:off x="603250" y="1186481"/>
            <a:ext cx="10985500" cy="4673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50" name="Google Shape;50;p10"/>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40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603250" y="2460422"/>
            <a:ext cx="10985500" cy="1937157"/>
          </a:xfrm>
          <a:prstGeom prst="rect">
            <a:avLst/>
          </a:prstGeom>
          <a:noFill/>
          <a:ln>
            <a:noFill/>
          </a:ln>
        </p:spPr>
        <p:txBody>
          <a:bodyPr spcFirstLastPara="1" wrap="square" lIns="50800" tIns="50800" rIns="50800" bIns="50800" anchor="ctr" anchorCtr="0">
            <a:normAutofit/>
          </a:bodyPr>
          <a:lstStyle>
            <a:lvl1pPr marL="228600" lvl="0" indent="-114300" algn="ctr">
              <a:lnSpc>
                <a:spcPct val="80000"/>
              </a:lnSpc>
              <a:spcBef>
                <a:spcPts val="0"/>
              </a:spcBef>
              <a:spcAft>
                <a:spcPts val="0"/>
              </a:spcAft>
              <a:buClr>
                <a:srgbClr val="000000"/>
              </a:buClr>
              <a:buSzPts val="11600"/>
              <a:buFont typeface="Helvetica Neue"/>
              <a:buNone/>
              <a:defRPr sz="5800" b="1"/>
            </a:lvl1pPr>
            <a:lvl2pPr marL="457200" lvl="1" indent="-114300" algn="ctr">
              <a:lnSpc>
                <a:spcPct val="80000"/>
              </a:lnSpc>
              <a:spcBef>
                <a:spcPts val="0"/>
              </a:spcBef>
              <a:spcAft>
                <a:spcPts val="0"/>
              </a:spcAft>
              <a:buClr>
                <a:srgbClr val="000000"/>
              </a:buClr>
              <a:buSzPts val="11600"/>
              <a:buFont typeface="Helvetica Neue"/>
              <a:buNone/>
              <a:defRPr sz="5800" b="1"/>
            </a:lvl2pPr>
            <a:lvl3pPr marL="685800" lvl="2" indent="-114300" algn="ctr">
              <a:lnSpc>
                <a:spcPct val="80000"/>
              </a:lnSpc>
              <a:spcBef>
                <a:spcPts val="0"/>
              </a:spcBef>
              <a:spcAft>
                <a:spcPts val="0"/>
              </a:spcAft>
              <a:buClr>
                <a:srgbClr val="000000"/>
              </a:buClr>
              <a:buSzPts val="11600"/>
              <a:buFont typeface="Helvetica Neue"/>
              <a:buNone/>
              <a:defRPr sz="5800" b="1"/>
            </a:lvl3pPr>
            <a:lvl4pPr marL="914400" lvl="3" indent="-114300" algn="ctr">
              <a:lnSpc>
                <a:spcPct val="80000"/>
              </a:lnSpc>
              <a:spcBef>
                <a:spcPts val="0"/>
              </a:spcBef>
              <a:spcAft>
                <a:spcPts val="0"/>
              </a:spcAft>
              <a:buClr>
                <a:srgbClr val="000000"/>
              </a:buClr>
              <a:buSzPts val="11600"/>
              <a:buFont typeface="Helvetica Neue"/>
              <a:buNone/>
              <a:defRPr sz="5800" b="1"/>
            </a:lvl4pPr>
            <a:lvl5pPr marL="1143000" lvl="4" indent="-114300" algn="ctr">
              <a:lnSpc>
                <a:spcPct val="80000"/>
              </a:lnSpc>
              <a:spcBef>
                <a:spcPts val="0"/>
              </a:spcBef>
              <a:spcAft>
                <a:spcPts val="0"/>
              </a:spcAft>
              <a:buClr>
                <a:srgbClr val="000000"/>
              </a:buClr>
              <a:buSzPts val="11600"/>
              <a:buFont typeface="Helvetica Neue"/>
              <a:buNone/>
              <a:defRPr sz="580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53" name="Google Shape;53;p11"/>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3883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603250" y="537964"/>
            <a:ext cx="10985500" cy="3620792"/>
          </a:xfrm>
          <a:prstGeom prst="rect">
            <a:avLst/>
          </a:prstGeom>
          <a:noFill/>
          <a:ln>
            <a:noFill/>
          </a:ln>
        </p:spPr>
        <p:txBody>
          <a:bodyPr spcFirstLastPara="1" wrap="square" lIns="50800" tIns="50800" rIns="50800" bIns="50800" anchor="b" anchorCtr="0">
            <a:normAutofit/>
          </a:bodyPr>
          <a:lstStyle>
            <a:lvl1pPr marL="228600" lvl="0" indent="-114300" algn="ctr">
              <a:lnSpc>
                <a:spcPct val="80000"/>
              </a:lnSpc>
              <a:spcBef>
                <a:spcPts val="0"/>
              </a:spcBef>
              <a:spcAft>
                <a:spcPts val="0"/>
              </a:spcAft>
              <a:buClr>
                <a:srgbClr val="000000"/>
              </a:buClr>
              <a:buSzPts val="25000"/>
              <a:buFont typeface="Helvetica Neue"/>
              <a:buNone/>
              <a:defRPr sz="12500" b="1"/>
            </a:lvl1pPr>
            <a:lvl2pPr marL="457200" lvl="1" indent="-114300" algn="ctr">
              <a:lnSpc>
                <a:spcPct val="80000"/>
              </a:lnSpc>
              <a:spcBef>
                <a:spcPts val="0"/>
              </a:spcBef>
              <a:spcAft>
                <a:spcPts val="0"/>
              </a:spcAft>
              <a:buClr>
                <a:srgbClr val="000000"/>
              </a:buClr>
              <a:buSzPts val="25000"/>
              <a:buFont typeface="Helvetica Neue"/>
              <a:buNone/>
              <a:defRPr sz="12500" b="1"/>
            </a:lvl2pPr>
            <a:lvl3pPr marL="685800" lvl="2" indent="-114300" algn="ctr">
              <a:lnSpc>
                <a:spcPct val="80000"/>
              </a:lnSpc>
              <a:spcBef>
                <a:spcPts val="0"/>
              </a:spcBef>
              <a:spcAft>
                <a:spcPts val="0"/>
              </a:spcAft>
              <a:buClr>
                <a:srgbClr val="000000"/>
              </a:buClr>
              <a:buSzPts val="25000"/>
              <a:buFont typeface="Helvetica Neue"/>
              <a:buNone/>
              <a:defRPr sz="12500" b="1"/>
            </a:lvl3pPr>
            <a:lvl4pPr marL="914400" lvl="3" indent="-114300" algn="ctr">
              <a:lnSpc>
                <a:spcPct val="80000"/>
              </a:lnSpc>
              <a:spcBef>
                <a:spcPts val="0"/>
              </a:spcBef>
              <a:spcAft>
                <a:spcPts val="0"/>
              </a:spcAft>
              <a:buClr>
                <a:srgbClr val="000000"/>
              </a:buClr>
              <a:buSzPts val="25000"/>
              <a:buFont typeface="Helvetica Neue"/>
              <a:buNone/>
              <a:defRPr sz="12500" b="1"/>
            </a:lvl4pPr>
            <a:lvl5pPr marL="1143000" lvl="4" indent="-114300" algn="ctr">
              <a:lnSpc>
                <a:spcPct val="80000"/>
              </a:lnSpc>
              <a:spcBef>
                <a:spcPts val="0"/>
              </a:spcBef>
              <a:spcAft>
                <a:spcPts val="0"/>
              </a:spcAft>
              <a:buClr>
                <a:srgbClr val="000000"/>
              </a:buClr>
              <a:buSzPts val="25000"/>
              <a:buFont typeface="Helvetica Neue"/>
              <a:buNone/>
              <a:defRPr sz="1250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56" name="Google Shape;56;p12"/>
          <p:cNvSpPr txBox="1">
            <a:spLocks noGrp="1"/>
          </p:cNvSpPr>
          <p:nvPr>
            <p:ph type="body" idx="2"/>
          </p:nvPr>
        </p:nvSpPr>
        <p:spPr>
          <a:xfrm>
            <a:off x="603250" y="4131090"/>
            <a:ext cx="10985500" cy="467390"/>
          </a:xfrm>
          <a:prstGeom prst="rect">
            <a:avLst/>
          </a:prstGeom>
          <a:noFill/>
          <a:ln>
            <a:noFill/>
          </a:ln>
        </p:spPr>
        <p:txBody>
          <a:bodyPr spcFirstLastPara="1" wrap="square" lIns="45700" tIns="45700" rIns="45700" bIns="45700" anchor="t" anchorCtr="0">
            <a:normAutofit/>
          </a:bodyPr>
          <a:lstStyle>
            <a:lvl1pPr marL="228600" lvl="0" indent="-114300" algn="ctr">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57" name="Google Shape;57;p12"/>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6453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1215012" y="5337727"/>
            <a:ext cx="10100026"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60" name="Google Shape;60;p13"/>
          <p:cNvSpPr txBox="1">
            <a:spLocks noGrp="1"/>
          </p:cNvSpPr>
          <p:nvPr>
            <p:ph type="body" idx="2"/>
          </p:nvPr>
        </p:nvSpPr>
        <p:spPr>
          <a:xfrm>
            <a:off x="876962" y="2469930"/>
            <a:ext cx="10438077" cy="1918140"/>
          </a:xfrm>
          <a:prstGeom prst="rect">
            <a:avLst/>
          </a:prstGeom>
          <a:noFill/>
          <a:ln>
            <a:noFill/>
          </a:ln>
        </p:spPr>
        <p:txBody>
          <a:bodyPr spcFirstLastPara="1" wrap="square" lIns="50800" tIns="50800" rIns="50800" bIns="50800" anchor="t" anchorCtr="0">
            <a:normAutofit/>
          </a:bodyPr>
          <a:lstStyle>
            <a:lvl1pPr marL="228600" lvl="0" indent="-114300" algn="l">
              <a:lnSpc>
                <a:spcPct val="90000"/>
              </a:lnSpc>
              <a:spcBef>
                <a:spcPts val="0"/>
              </a:spcBef>
              <a:spcAft>
                <a:spcPts val="0"/>
              </a:spcAft>
              <a:buClr>
                <a:srgbClr val="000000"/>
              </a:buClr>
              <a:buSzPts val="8500"/>
              <a:buFont typeface="Helvetica Neue"/>
              <a:buNone/>
              <a:defRPr sz="4250" b="1"/>
            </a:lvl1pPr>
            <a:lvl2pPr marL="457200" lvl="1" indent="-114300" algn="l">
              <a:lnSpc>
                <a:spcPct val="90000"/>
              </a:lnSpc>
              <a:spcBef>
                <a:spcPts val="0"/>
              </a:spcBef>
              <a:spcAft>
                <a:spcPts val="0"/>
              </a:spcAft>
              <a:buClr>
                <a:srgbClr val="000000"/>
              </a:buClr>
              <a:buSzPts val="8500"/>
              <a:buFont typeface="Helvetica Neue"/>
              <a:buNone/>
              <a:defRPr sz="4250" b="1"/>
            </a:lvl2pPr>
            <a:lvl3pPr marL="685800" lvl="2" indent="-114300" algn="l">
              <a:lnSpc>
                <a:spcPct val="90000"/>
              </a:lnSpc>
              <a:spcBef>
                <a:spcPts val="0"/>
              </a:spcBef>
              <a:spcAft>
                <a:spcPts val="0"/>
              </a:spcAft>
              <a:buClr>
                <a:srgbClr val="000000"/>
              </a:buClr>
              <a:buSzPts val="8500"/>
              <a:buFont typeface="Helvetica Neue"/>
              <a:buNone/>
              <a:defRPr sz="4250" b="1"/>
            </a:lvl3pPr>
            <a:lvl4pPr marL="914400" lvl="3" indent="-114300" algn="l">
              <a:lnSpc>
                <a:spcPct val="90000"/>
              </a:lnSpc>
              <a:spcBef>
                <a:spcPts val="0"/>
              </a:spcBef>
              <a:spcAft>
                <a:spcPts val="0"/>
              </a:spcAft>
              <a:buClr>
                <a:srgbClr val="000000"/>
              </a:buClr>
              <a:buSzPts val="8500"/>
              <a:buFont typeface="Helvetica Neue"/>
              <a:buNone/>
              <a:defRPr sz="4250" b="1"/>
            </a:lvl4pPr>
            <a:lvl5pPr marL="1143000" lvl="4" indent="-114300" algn="l">
              <a:lnSpc>
                <a:spcPct val="90000"/>
              </a:lnSpc>
              <a:spcBef>
                <a:spcPts val="0"/>
              </a:spcBef>
              <a:spcAft>
                <a:spcPts val="0"/>
              </a:spcAft>
              <a:buClr>
                <a:srgbClr val="000000"/>
              </a:buClr>
              <a:buSzPts val="8500"/>
              <a:buFont typeface="Helvetica Neue"/>
              <a:buNone/>
              <a:defRPr sz="42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61" name="Google Shape;61;p13"/>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9037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880350" y="508000"/>
            <a:ext cx="3719550" cy="2974839"/>
          </a:xfrm>
          <a:prstGeom prst="rect">
            <a:avLst/>
          </a:prstGeom>
          <a:noFill/>
          <a:ln>
            <a:noFill/>
          </a:ln>
        </p:spPr>
      </p:sp>
      <p:sp>
        <p:nvSpPr>
          <p:cNvPr id="64" name="Google Shape;64;p14"/>
          <p:cNvSpPr>
            <a:spLocks noGrp="1"/>
          </p:cNvSpPr>
          <p:nvPr>
            <p:ph type="pic" idx="3"/>
          </p:nvPr>
        </p:nvSpPr>
        <p:spPr>
          <a:xfrm>
            <a:off x="6750050" y="1989138"/>
            <a:ext cx="5219700" cy="6075091"/>
          </a:xfrm>
          <a:prstGeom prst="rect">
            <a:avLst/>
          </a:prstGeom>
          <a:noFill/>
          <a:ln>
            <a:noFill/>
          </a:ln>
        </p:spPr>
      </p:sp>
      <p:sp>
        <p:nvSpPr>
          <p:cNvPr id="65" name="Google Shape;65;p14"/>
          <p:cNvSpPr>
            <a:spLocks noGrp="1"/>
          </p:cNvSpPr>
          <p:nvPr>
            <p:ph type="pic" idx="4"/>
          </p:nvPr>
        </p:nvSpPr>
        <p:spPr>
          <a:xfrm>
            <a:off x="-69850" y="247650"/>
            <a:ext cx="8305800" cy="6229350"/>
          </a:xfrm>
          <a:prstGeom prst="rect">
            <a:avLst/>
          </a:prstGeom>
          <a:noFill/>
          <a:ln>
            <a:noFill/>
          </a:ln>
        </p:spPr>
      </p:sp>
      <p:sp>
        <p:nvSpPr>
          <p:cNvPr id="66" name="Google Shape;66;p14"/>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0490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15"/>
          <p:cNvSpPr>
            <a:spLocks noGrp="1"/>
          </p:cNvSpPr>
          <p:nvPr>
            <p:ph type="pic" idx="2"/>
          </p:nvPr>
        </p:nvSpPr>
        <p:spPr>
          <a:xfrm>
            <a:off x="-666750" y="-2762250"/>
            <a:ext cx="13525500" cy="10820400"/>
          </a:xfrm>
          <a:prstGeom prst="rect">
            <a:avLst/>
          </a:prstGeom>
          <a:noFill/>
          <a:ln>
            <a:noFill/>
          </a:ln>
        </p:spPr>
      </p:sp>
      <p:sp>
        <p:nvSpPr>
          <p:cNvPr id="69" name="Google Shape;69;p15"/>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900"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2261020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16"/>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426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6" name="Google Shape;5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7" name="Google Shape;5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233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0" name="Google Shape;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085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4173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Source Sans Pro"/>
              <a:buNone/>
              <a:defRPr>
                <a:latin typeface="Source Sans Pro"/>
                <a:ea typeface="Source Sans Pro"/>
                <a:cs typeface="Source Sans Pro"/>
                <a:sym typeface="Source Sans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8" name="Google Shape;6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500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0580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6" name="Google Shape;7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269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79" name="Google Shape;7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4512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3" name="Google Shape;8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4" name="Google Shape;8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5" name="Google Shape;8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368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862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2" name="Google Shape;92;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9968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3653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25"/>
          <p:cNvSpPr/>
          <p:nvPr/>
        </p:nvSpPr>
        <p:spPr>
          <a:xfrm>
            <a:off x="440285" y="614407"/>
            <a:ext cx="11309600" cy="1189200"/>
          </a:xfrm>
          <a:prstGeom prst="rect">
            <a:avLst/>
          </a:prstGeom>
          <a:solidFill>
            <a:schemeClr val="accent1"/>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2400"/>
          </a:p>
        </p:txBody>
      </p:sp>
      <p:sp>
        <p:nvSpPr>
          <p:cNvPr id="97" name="Google Shape;97;p25"/>
          <p:cNvSpPr txBox="1">
            <a:spLocks noGrp="1"/>
          </p:cNvSpPr>
          <p:nvPr>
            <p:ph type="title"/>
          </p:nvPr>
        </p:nvSpPr>
        <p:spPr>
          <a:xfrm>
            <a:off x="581192" y="702156"/>
            <a:ext cx="11029600" cy="1013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1"/>
              </a:buClr>
              <a:buSzPts val="14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98" name="Google Shape;98;p25"/>
          <p:cNvSpPr txBox="1">
            <a:spLocks noGrp="1"/>
          </p:cNvSpPr>
          <p:nvPr>
            <p:ph type="body" idx="1"/>
          </p:nvPr>
        </p:nvSpPr>
        <p:spPr>
          <a:xfrm>
            <a:off x="581192" y="2180496"/>
            <a:ext cx="11029600" cy="3678400"/>
          </a:xfrm>
          <a:prstGeom prst="rect">
            <a:avLst/>
          </a:prstGeom>
          <a:noFill/>
          <a:ln>
            <a:noFill/>
          </a:ln>
        </p:spPr>
        <p:txBody>
          <a:bodyPr spcFirstLastPara="1" wrap="square" lIns="68575" tIns="34275" rIns="68575" bIns="34275" anchor="ctr" anchorCtr="0">
            <a:noAutofit/>
          </a:bodyPr>
          <a:lstStyle>
            <a:lvl1pPr marL="609585" lvl="0" indent="-406390" algn="l" rtl="0">
              <a:spcBef>
                <a:spcPts val="400"/>
              </a:spcBef>
              <a:spcAft>
                <a:spcPts val="0"/>
              </a:spcAft>
              <a:buSzPts val="1200"/>
              <a:buChar char="●"/>
              <a:defRPr/>
            </a:lvl1pPr>
            <a:lvl2pPr marL="1219170" lvl="1" indent="-406390" algn="l" rtl="0">
              <a:spcBef>
                <a:spcPts val="667"/>
              </a:spcBef>
              <a:spcAft>
                <a:spcPts val="0"/>
              </a:spcAft>
              <a:buSzPts val="1200"/>
              <a:buChar char="○"/>
              <a:defRPr/>
            </a:lvl2pPr>
            <a:lvl3pPr marL="1828754" lvl="2" indent="-406390" algn="l" rtl="0">
              <a:spcBef>
                <a:spcPts val="667"/>
              </a:spcBef>
              <a:spcAft>
                <a:spcPts val="0"/>
              </a:spcAft>
              <a:buSzPts val="1200"/>
              <a:buChar char="■"/>
              <a:defRPr/>
            </a:lvl3pPr>
            <a:lvl4pPr marL="2438339" lvl="3" indent="-406390" algn="l" rtl="0">
              <a:spcBef>
                <a:spcPts val="667"/>
              </a:spcBef>
              <a:spcAft>
                <a:spcPts val="0"/>
              </a:spcAft>
              <a:buSzPts val="1200"/>
              <a:buChar char="●"/>
              <a:defRPr/>
            </a:lvl4pPr>
            <a:lvl5pPr marL="3047924" lvl="4" indent="-406390" algn="l" rtl="0">
              <a:spcBef>
                <a:spcPts val="667"/>
              </a:spcBef>
              <a:spcAft>
                <a:spcPts val="0"/>
              </a:spcAft>
              <a:buSzPts val="1200"/>
              <a:buChar char="○"/>
              <a:defRPr/>
            </a:lvl5pPr>
            <a:lvl6pPr marL="3657509" lvl="5" indent="-406390" algn="l" rtl="0">
              <a:spcBef>
                <a:spcPts val="667"/>
              </a:spcBef>
              <a:spcAft>
                <a:spcPts val="0"/>
              </a:spcAft>
              <a:buSzPts val="1200"/>
              <a:buChar char="■"/>
              <a:defRPr/>
            </a:lvl6pPr>
            <a:lvl7pPr marL="4267093" lvl="6" indent="-406390" algn="l" rtl="0">
              <a:spcBef>
                <a:spcPts val="667"/>
              </a:spcBef>
              <a:spcAft>
                <a:spcPts val="0"/>
              </a:spcAft>
              <a:buSzPts val="1200"/>
              <a:buChar char="●"/>
              <a:defRPr/>
            </a:lvl7pPr>
            <a:lvl8pPr marL="4876678" lvl="7" indent="-406390" algn="l" rtl="0">
              <a:spcBef>
                <a:spcPts val="667"/>
              </a:spcBef>
              <a:spcAft>
                <a:spcPts val="0"/>
              </a:spcAft>
              <a:buSzPts val="1200"/>
              <a:buChar char="○"/>
              <a:defRPr/>
            </a:lvl8pPr>
            <a:lvl9pPr marL="5486263" lvl="8" indent="-406390" algn="l" rtl="0">
              <a:spcBef>
                <a:spcPts val="667"/>
              </a:spcBef>
              <a:spcAft>
                <a:spcPts val="667"/>
              </a:spcAft>
              <a:buSzPts val="1200"/>
              <a:buChar char="■"/>
              <a:defRPr/>
            </a:lvl9pPr>
          </a:lstStyle>
          <a:p>
            <a:endParaRPr/>
          </a:p>
        </p:txBody>
      </p:sp>
      <p:sp>
        <p:nvSpPr>
          <p:cNvPr id="99" name="Google Shape;99;p25"/>
          <p:cNvSpPr txBox="1">
            <a:spLocks noGrp="1"/>
          </p:cNvSpPr>
          <p:nvPr>
            <p:ph type="dt" idx="10"/>
          </p:nvPr>
        </p:nvSpPr>
        <p:spPr>
          <a:xfrm>
            <a:off x="7605951" y="5956137"/>
            <a:ext cx="2844800" cy="365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sz="1867"/>
            </a:lvl1pPr>
            <a:lvl2pPr lvl="1" algn="l" rtl="0">
              <a:spcBef>
                <a:spcPts val="0"/>
              </a:spcBef>
              <a:spcAft>
                <a:spcPts val="0"/>
              </a:spcAft>
              <a:buSzPts val="1400"/>
              <a:buNone/>
              <a:defRPr sz="1867"/>
            </a:lvl2pPr>
            <a:lvl3pPr lvl="2" algn="l" rtl="0">
              <a:spcBef>
                <a:spcPts val="0"/>
              </a:spcBef>
              <a:spcAft>
                <a:spcPts val="0"/>
              </a:spcAft>
              <a:buSzPts val="1400"/>
              <a:buNone/>
              <a:defRPr sz="1867"/>
            </a:lvl3pPr>
            <a:lvl4pPr lvl="3" algn="l" rtl="0">
              <a:spcBef>
                <a:spcPts val="0"/>
              </a:spcBef>
              <a:spcAft>
                <a:spcPts val="0"/>
              </a:spcAft>
              <a:buSzPts val="1400"/>
              <a:buNone/>
              <a:defRPr sz="1867"/>
            </a:lvl4pPr>
            <a:lvl5pPr lvl="4" algn="l" rtl="0">
              <a:spcBef>
                <a:spcPts val="0"/>
              </a:spcBef>
              <a:spcAft>
                <a:spcPts val="0"/>
              </a:spcAft>
              <a:buSzPts val="1400"/>
              <a:buNone/>
              <a:defRPr sz="1867"/>
            </a:lvl5pPr>
            <a:lvl6pPr lvl="5" algn="l" rtl="0">
              <a:spcBef>
                <a:spcPts val="0"/>
              </a:spcBef>
              <a:spcAft>
                <a:spcPts val="0"/>
              </a:spcAft>
              <a:buSzPts val="1400"/>
              <a:buNone/>
              <a:defRPr sz="1867"/>
            </a:lvl6pPr>
            <a:lvl7pPr lvl="6" algn="l" rtl="0">
              <a:spcBef>
                <a:spcPts val="0"/>
              </a:spcBef>
              <a:spcAft>
                <a:spcPts val="0"/>
              </a:spcAft>
              <a:buSzPts val="1400"/>
              <a:buNone/>
              <a:defRPr sz="1867"/>
            </a:lvl7pPr>
            <a:lvl8pPr lvl="7" algn="l" rtl="0">
              <a:spcBef>
                <a:spcPts val="0"/>
              </a:spcBef>
              <a:spcAft>
                <a:spcPts val="0"/>
              </a:spcAft>
              <a:buSzPts val="1400"/>
              <a:buNone/>
              <a:defRPr sz="1867"/>
            </a:lvl8pPr>
            <a:lvl9pPr lvl="8" algn="l" rtl="0">
              <a:spcBef>
                <a:spcPts val="0"/>
              </a:spcBef>
              <a:spcAft>
                <a:spcPts val="0"/>
              </a:spcAft>
              <a:buSzPts val="1400"/>
              <a:buNone/>
              <a:defRPr sz="1867"/>
            </a:lvl9pPr>
          </a:lstStyle>
          <a:p>
            <a:endParaRPr/>
          </a:p>
        </p:txBody>
      </p:sp>
      <p:sp>
        <p:nvSpPr>
          <p:cNvPr id="100" name="Google Shape;100;p25"/>
          <p:cNvSpPr txBox="1">
            <a:spLocks noGrp="1"/>
          </p:cNvSpPr>
          <p:nvPr>
            <p:ph type="ftr" idx="11"/>
          </p:nvPr>
        </p:nvSpPr>
        <p:spPr>
          <a:xfrm>
            <a:off x="581192" y="5951811"/>
            <a:ext cx="6917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sz="1867"/>
            </a:lvl1pPr>
            <a:lvl2pPr lvl="1" algn="l" rtl="0">
              <a:spcBef>
                <a:spcPts val="0"/>
              </a:spcBef>
              <a:spcAft>
                <a:spcPts val="0"/>
              </a:spcAft>
              <a:buSzPts val="1400"/>
              <a:buNone/>
              <a:defRPr sz="1867"/>
            </a:lvl2pPr>
            <a:lvl3pPr lvl="2" algn="l" rtl="0">
              <a:spcBef>
                <a:spcPts val="0"/>
              </a:spcBef>
              <a:spcAft>
                <a:spcPts val="0"/>
              </a:spcAft>
              <a:buSzPts val="1400"/>
              <a:buNone/>
              <a:defRPr sz="1867"/>
            </a:lvl3pPr>
            <a:lvl4pPr lvl="3" algn="l" rtl="0">
              <a:spcBef>
                <a:spcPts val="0"/>
              </a:spcBef>
              <a:spcAft>
                <a:spcPts val="0"/>
              </a:spcAft>
              <a:buSzPts val="1400"/>
              <a:buNone/>
              <a:defRPr sz="1867"/>
            </a:lvl4pPr>
            <a:lvl5pPr lvl="4" algn="l" rtl="0">
              <a:spcBef>
                <a:spcPts val="0"/>
              </a:spcBef>
              <a:spcAft>
                <a:spcPts val="0"/>
              </a:spcAft>
              <a:buSzPts val="1400"/>
              <a:buNone/>
              <a:defRPr sz="1867"/>
            </a:lvl5pPr>
            <a:lvl6pPr lvl="5" algn="l" rtl="0">
              <a:spcBef>
                <a:spcPts val="0"/>
              </a:spcBef>
              <a:spcAft>
                <a:spcPts val="0"/>
              </a:spcAft>
              <a:buSzPts val="1400"/>
              <a:buNone/>
              <a:defRPr sz="1867"/>
            </a:lvl6pPr>
            <a:lvl7pPr lvl="6" algn="l" rtl="0">
              <a:spcBef>
                <a:spcPts val="0"/>
              </a:spcBef>
              <a:spcAft>
                <a:spcPts val="0"/>
              </a:spcAft>
              <a:buSzPts val="1400"/>
              <a:buNone/>
              <a:defRPr sz="1867"/>
            </a:lvl7pPr>
            <a:lvl8pPr lvl="7" algn="l" rtl="0">
              <a:spcBef>
                <a:spcPts val="0"/>
              </a:spcBef>
              <a:spcAft>
                <a:spcPts val="0"/>
              </a:spcAft>
              <a:buSzPts val="1400"/>
              <a:buNone/>
              <a:defRPr sz="1867"/>
            </a:lvl8pPr>
            <a:lvl9pPr lvl="8" algn="l" rtl="0">
              <a:spcBef>
                <a:spcPts val="0"/>
              </a:spcBef>
              <a:spcAft>
                <a:spcPts val="0"/>
              </a:spcAft>
              <a:buSzPts val="1400"/>
              <a:buNone/>
              <a:defRPr sz="1867"/>
            </a:lvl9pPr>
          </a:lstStyle>
          <a:p>
            <a:endParaRPr/>
          </a:p>
        </p:txBody>
      </p:sp>
      <p:sp>
        <p:nvSpPr>
          <p:cNvPr id="101" name="Google Shape;101;p25"/>
          <p:cNvSpPr txBox="1">
            <a:spLocks noGrp="1"/>
          </p:cNvSpPr>
          <p:nvPr>
            <p:ph type="sldNum" idx="12"/>
          </p:nvPr>
        </p:nvSpPr>
        <p:spPr>
          <a:xfrm>
            <a:off x="10558300" y="5956137"/>
            <a:ext cx="1052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949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97" r:id="rId2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072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3250" y="539750"/>
            <a:ext cx="10985500" cy="716582"/>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6000733" y="6209709"/>
            <a:ext cx="184287" cy="518091"/>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sz="700">
              <a:latin typeface="Arial"/>
              <a:ea typeface="Arial"/>
              <a:cs typeface="Arial"/>
              <a:sym typeface="Arial"/>
            </a:endParaRPr>
          </a:p>
        </p:txBody>
      </p:sp>
    </p:spTree>
    <p:extLst>
      <p:ext uri="{BB962C8B-B14F-4D97-AF65-F5344CB8AC3E}">
        <p14:creationId xmlns:p14="http://schemas.microsoft.com/office/powerpoint/2010/main" val="2509417566"/>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dk2"/>
              </a:buClr>
              <a:buSzPts val="1400"/>
              <a:buFont typeface="Source Sans Pro"/>
              <a:buChar char="■"/>
              <a:defRPr sz="1400">
                <a:solidFill>
                  <a:schemeClr val="dk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3455468"/>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8.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42.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p:nvPr/>
        </p:nvSpPr>
        <p:spPr>
          <a:xfrm>
            <a:off x="593275" y="84825"/>
            <a:ext cx="10873600" cy="1453600"/>
          </a:xfrm>
          <a:prstGeom prst="rect">
            <a:avLst/>
          </a:prstGeom>
          <a:noFill/>
          <a:ln>
            <a:noFill/>
          </a:ln>
        </p:spPr>
        <p:txBody>
          <a:bodyPr spcFirstLastPara="1" wrap="square" lIns="91433" tIns="91433" rIns="91433" bIns="91433" anchor="ctr" anchorCtr="0">
            <a:noAutofit/>
          </a:bodyPr>
          <a:lstStyle/>
          <a:p>
            <a:pPr defTabSz="1219170">
              <a:lnSpc>
                <a:spcPct val="70000"/>
              </a:lnSpc>
              <a:buClr>
                <a:srgbClr val="000000"/>
              </a:buClr>
            </a:pPr>
            <a:r>
              <a:rPr lang="en" sz="4800" b="1" kern="0">
                <a:solidFill>
                  <a:srgbClr val="FFFFFF"/>
                </a:solidFill>
                <a:latin typeface="Source Sans Pro"/>
                <a:ea typeface="Source Sans Pro"/>
                <a:cs typeface="Source Sans Pro"/>
                <a:sym typeface="Source Sans Pro"/>
              </a:rPr>
              <a:t>Stanford Big-Data Initiative in International Macro-Finance</a:t>
            </a:r>
            <a:endParaRPr sz="5467" b="1" kern="0">
              <a:solidFill>
                <a:srgbClr val="FFFFFF"/>
              </a:solidFill>
              <a:latin typeface="Source Sans Pro"/>
              <a:ea typeface="Source Sans Pro"/>
              <a:cs typeface="Source Sans Pro"/>
              <a:sym typeface="Source Sans Pro"/>
            </a:endParaRPr>
          </a:p>
        </p:txBody>
      </p:sp>
      <p:sp>
        <p:nvSpPr>
          <p:cNvPr id="107" name="Google Shape;107;p26"/>
          <p:cNvSpPr txBox="1"/>
          <p:nvPr/>
        </p:nvSpPr>
        <p:spPr>
          <a:xfrm>
            <a:off x="556467" y="1958600"/>
            <a:ext cx="10873600" cy="4553600"/>
          </a:xfrm>
          <a:prstGeom prst="rect">
            <a:avLst/>
          </a:prstGeom>
          <a:noFill/>
          <a:ln>
            <a:noFill/>
          </a:ln>
        </p:spPr>
        <p:txBody>
          <a:bodyPr spcFirstLastPara="1" wrap="square" lIns="91433" tIns="0" rIns="91433" bIns="91433" anchor="t" anchorCtr="0">
            <a:noAutofit/>
          </a:bodyPr>
          <a:lstStyle/>
          <a:p>
            <a:pPr defTabSz="1219170">
              <a:buClr>
                <a:srgbClr val="000000"/>
              </a:buClr>
            </a:pPr>
            <a:r>
              <a:rPr lang="en-US" sz="3867" b="1" kern="0" dirty="0">
                <a:solidFill>
                  <a:srgbClr val="000000"/>
                </a:solidFill>
                <a:latin typeface="Source Sans Pro"/>
                <a:ea typeface="Source Sans Pro"/>
                <a:cs typeface="Source Sans Pro"/>
                <a:sym typeface="Source Sans Pro"/>
              </a:rPr>
              <a:t>Generative Artificial Intelligence and </a:t>
            </a:r>
          </a:p>
          <a:p>
            <a:pPr defTabSz="1219170">
              <a:buClr>
                <a:srgbClr val="000000"/>
              </a:buClr>
            </a:pPr>
            <a:r>
              <a:rPr lang="en-US" sz="3867" b="1" kern="0" dirty="0">
                <a:solidFill>
                  <a:srgbClr val="000000"/>
                </a:solidFill>
                <a:latin typeface="Source Sans Pro"/>
                <a:ea typeface="Source Sans Pro"/>
                <a:cs typeface="Source Sans Pro"/>
                <a:sym typeface="Source Sans Pro"/>
              </a:rPr>
              <a:t>Economic Applications</a:t>
            </a:r>
          </a:p>
          <a:p>
            <a:pPr defTabSz="1219170">
              <a:buClr>
                <a:srgbClr val="000000"/>
              </a:buClr>
            </a:pPr>
            <a:endParaRPr lang="en-US" sz="3867" b="1" kern="0" dirty="0">
              <a:solidFill>
                <a:srgbClr val="000000"/>
              </a:solidFill>
              <a:latin typeface="Source Sans Pro"/>
              <a:ea typeface="Source Sans Pro"/>
              <a:cs typeface="Source Sans Pro"/>
              <a:sym typeface="Source Sans Pro"/>
            </a:endParaRPr>
          </a:p>
          <a:p>
            <a:pPr defTabSz="1219170">
              <a:spcBef>
                <a:spcPts val="1600"/>
              </a:spcBef>
              <a:buClr>
                <a:srgbClr val="000000"/>
              </a:buClr>
            </a:pPr>
            <a:r>
              <a:rPr lang="en" sz="2267" b="1" kern="0" dirty="0">
                <a:solidFill>
                  <a:srgbClr val="000000"/>
                </a:solidFill>
                <a:latin typeface="Source Sans Pro"/>
                <a:ea typeface="Source Sans Pro"/>
                <a:cs typeface="Source Sans Pro"/>
                <a:sym typeface="Source Sans Pro"/>
              </a:rPr>
              <a:t>Susan Athey</a:t>
            </a:r>
            <a:r>
              <a:rPr lang="en" sz="2267" kern="0" dirty="0">
                <a:solidFill>
                  <a:srgbClr val="000000"/>
                </a:solidFill>
                <a:latin typeface="Source Sans Pro"/>
                <a:ea typeface="Source Sans Pro"/>
                <a:cs typeface="Source Sans Pro"/>
                <a:sym typeface="Source Sans Pro"/>
              </a:rPr>
              <a:t>, Professor, </a:t>
            </a:r>
            <a:r>
              <a:rPr lang="en-US" sz="2267" kern="0" dirty="0">
                <a:solidFill>
                  <a:srgbClr val="000000"/>
                </a:solidFill>
                <a:latin typeface="Source Sans Pro"/>
                <a:ea typeface="Source Sans Pro"/>
                <a:cs typeface="Source Sans Pro"/>
                <a:sym typeface="Source Sans Pro"/>
              </a:rPr>
              <a:t>Stanford GSB</a:t>
            </a:r>
          </a:p>
          <a:p>
            <a:pPr defTabSz="1219170">
              <a:buClr>
                <a:srgbClr val="000000"/>
              </a:buClr>
            </a:pPr>
            <a:endParaRPr lang="en-US" sz="1600" kern="0" dirty="0">
              <a:solidFill>
                <a:srgbClr val="000000"/>
              </a:solidFill>
              <a:latin typeface="Source Sans Pro"/>
              <a:ea typeface="Source Sans Pro"/>
              <a:cs typeface="Source Sans Pro"/>
              <a:sym typeface="Source Sans Pro"/>
            </a:endParaRPr>
          </a:p>
          <a:p>
            <a:pPr defTabSz="1219170">
              <a:buClr>
                <a:srgbClr val="000000"/>
              </a:buClr>
            </a:pPr>
            <a:endParaRPr lang="en-US" sz="1600" kern="0" dirty="0">
              <a:solidFill>
                <a:srgbClr val="000000"/>
              </a:solidFill>
              <a:latin typeface="Source Sans Pro"/>
              <a:ea typeface="Source Sans Pro"/>
              <a:cs typeface="Source Sans Pro"/>
              <a:sym typeface="Source Sans Pro"/>
            </a:endParaRPr>
          </a:p>
          <a:p>
            <a:pPr defTabSz="1219170">
              <a:buClr>
                <a:srgbClr val="000000"/>
              </a:buClr>
            </a:pPr>
            <a:endParaRPr sz="1600" kern="0" dirty="0">
              <a:solidFill>
                <a:srgbClr val="000000"/>
              </a:solidFill>
              <a:latin typeface="Source Sans Pro"/>
              <a:ea typeface="Source Sans Pro"/>
              <a:cs typeface="Source Sans Pro"/>
              <a:sym typeface="Source Sans Pro"/>
            </a:endParaRPr>
          </a:p>
          <a:p>
            <a:pPr defTabSz="1219170">
              <a:buClr>
                <a:srgbClr val="000000"/>
              </a:buClr>
            </a:pPr>
            <a:r>
              <a:rPr lang="en" sz="2267" kern="0" dirty="0">
                <a:solidFill>
                  <a:srgbClr val="000000"/>
                </a:solidFill>
                <a:latin typeface="Source Sans Pro"/>
                <a:ea typeface="Source Sans Pro"/>
                <a:cs typeface="Source Sans Pro"/>
                <a:sym typeface="Source Sans Pro"/>
              </a:rPr>
              <a:t>Wednesday, August 2</a:t>
            </a:r>
            <a:r>
              <a:rPr lang="en" sz="2267" kern="0" baseline="30000" dirty="0">
                <a:solidFill>
                  <a:srgbClr val="000000"/>
                </a:solidFill>
                <a:latin typeface="Source Sans Pro"/>
                <a:ea typeface="Source Sans Pro"/>
                <a:cs typeface="Source Sans Pro"/>
                <a:sym typeface="Source Sans Pro"/>
              </a:rPr>
              <a:t>nd</a:t>
            </a:r>
            <a:r>
              <a:rPr lang="en" sz="2267" kern="0" dirty="0">
                <a:solidFill>
                  <a:srgbClr val="000000"/>
                </a:solidFill>
                <a:latin typeface="Source Sans Pro"/>
                <a:ea typeface="Source Sans Pro"/>
                <a:cs typeface="Source Sans Pro"/>
                <a:sym typeface="Source Sans Pro"/>
              </a:rPr>
              <a:t> , 2023</a:t>
            </a:r>
            <a:endParaRPr sz="2267" kern="0" dirty="0">
              <a:solidFill>
                <a:srgbClr val="000000"/>
              </a:solidFill>
              <a:latin typeface="Source Sans Pro"/>
              <a:ea typeface="Source Sans Pro"/>
              <a:cs typeface="Source Sans Pro"/>
              <a:sym typeface="Source Sans Pro"/>
            </a:endParaRPr>
          </a:p>
          <a:p>
            <a:pPr defTabSz="1219170">
              <a:buClr>
                <a:srgbClr val="000000"/>
              </a:buClr>
            </a:pPr>
            <a:endParaRPr sz="2933" kern="0" dirty="0">
              <a:solidFill>
                <a:srgbClr val="000000"/>
              </a:solidFill>
              <a:latin typeface="Source Sans Pro"/>
              <a:ea typeface="Source Sans Pro"/>
              <a:cs typeface="Source Sans Pro"/>
              <a:sym typeface="Source Sans Pro"/>
            </a:endParaRPr>
          </a:p>
          <a:p>
            <a:pPr defTabSz="1219170">
              <a:buClr>
                <a:srgbClr val="000000"/>
              </a:buClr>
            </a:pPr>
            <a:endParaRPr sz="4800" b="1" kern="0" dirty="0">
              <a:solidFill>
                <a:srgbClr val="000000"/>
              </a:solidFill>
              <a:latin typeface="Source Sans Pro"/>
              <a:ea typeface="Source Sans Pro"/>
              <a:cs typeface="Source Sans Pro"/>
              <a:sym typeface="Source Sans Pro"/>
            </a:endParaRPr>
          </a:p>
          <a:p>
            <a:pPr defTabSz="1219170">
              <a:lnSpc>
                <a:spcPct val="115000"/>
              </a:lnSpc>
              <a:buClr>
                <a:srgbClr val="000000"/>
              </a:buClr>
            </a:pPr>
            <a:endParaRPr sz="1067" kern="0" dirty="0">
              <a:solidFill>
                <a:srgbClr val="000000"/>
              </a:solidFill>
              <a:latin typeface="Arial"/>
              <a:cs typeface="Arial"/>
              <a:sym typeface="Arial"/>
            </a:endParaRPr>
          </a:p>
          <a:p>
            <a:pPr defTabSz="1219170">
              <a:lnSpc>
                <a:spcPct val="115000"/>
              </a:lnSpc>
              <a:buClr>
                <a:srgbClr val="000000"/>
              </a:buClr>
            </a:pPr>
            <a:endParaRPr sz="1067" kern="0" dirty="0">
              <a:solidFill>
                <a:srgbClr val="000000"/>
              </a:solidFill>
              <a:latin typeface="Arial"/>
              <a:cs typeface="Arial"/>
              <a:sym typeface="Arial"/>
            </a:endParaRPr>
          </a:p>
          <a:p>
            <a:pPr defTabSz="1219170">
              <a:lnSpc>
                <a:spcPct val="115000"/>
              </a:lnSpc>
              <a:buClr>
                <a:srgbClr val="000000"/>
              </a:buClr>
            </a:pPr>
            <a:endParaRPr sz="1067" kern="0" dirty="0">
              <a:solidFill>
                <a:srgbClr val="000000"/>
              </a:solidFill>
              <a:latin typeface="Arial"/>
              <a:cs typeface="Arial"/>
              <a:sym typeface="Arial"/>
            </a:endParaRPr>
          </a:p>
          <a:p>
            <a:pPr defTabSz="1219170">
              <a:spcAft>
                <a:spcPts val="1067"/>
              </a:spcAft>
              <a:buClr>
                <a:srgbClr val="000000"/>
              </a:buClr>
            </a:pPr>
            <a:endParaRPr sz="3600" kern="0" dirty="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0007-0FE3-4DB1-8758-3639794C9FF8}"/>
              </a:ext>
            </a:extLst>
          </p:cNvPr>
          <p:cNvSpPr>
            <a:spLocks noGrp="1"/>
          </p:cNvSpPr>
          <p:nvPr>
            <p:ph type="title"/>
          </p:nvPr>
        </p:nvSpPr>
        <p:spPr/>
        <p:txBody>
          <a:bodyPr/>
          <a:lstStyle/>
          <a:p>
            <a:r>
              <a:rPr lang="en-US" dirty="0"/>
              <a:t>Generative Text: Basics</a:t>
            </a:r>
          </a:p>
        </p:txBody>
      </p:sp>
      <p:sp>
        <p:nvSpPr>
          <p:cNvPr id="4" name="Text Placeholder 1">
            <a:extLst>
              <a:ext uri="{FF2B5EF4-FFF2-40B4-BE49-F238E27FC236}">
                <a16:creationId xmlns:a16="http://schemas.microsoft.com/office/drawing/2014/main" id="{6173C3C3-64BD-4BD6-9A6C-1EFEBE336CFB}"/>
              </a:ext>
            </a:extLst>
          </p:cNvPr>
          <p:cNvSpPr txBox="1">
            <a:spLocks/>
          </p:cNvSpPr>
          <p:nvPr/>
        </p:nvSpPr>
        <p:spPr>
          <a:xfrm>
            <a:off x="688243" y="1835092"/>
            <a:ext cx="10969658" cy="447403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265" indent="-342265"/>
            <a:r>
              <a:rPr lang="en-US" b="1" dirty="0">
                <a:latin typeface="Century Gothic"/>
              </a:rPr>
              <a:t>Generative language model</a:t>
            </a:r>
            <a:r>
              <a:rPr lang="en-US" dirty="0">
                <a:latin typeface="Century Gothic"/>
              </a:rPr>
              <a:t>:</a:t>
            </a:r>
            <a:br>
              <a:rPr lang="en-US" dirty="0"/>
            </a:br>
            <a:r>
              <a:rPr lang="en-US" dirty="0">
                <a:latin typeface="Century Gothic"/>
              </a:rPr>
              <a:t>probability model that can be used to </a:t>
            </a:r>
            <a:r>
              <a:rPr lang="en-US" u="sng" dirty="0">
                <a:latin typeface="Century Gothic"/>
              </a:rPr>
              <a:t>generate</a:t>
            </a:r>
            <a:r>
              <a:rPr lang="en-US" dirty="0">
                <a:latin typeface="Century Gothic"/>
              </a:rPr>
              <a:t> text.</a:t>
            </a:r>
          </a:p>
          <a:p>
            <a:pPr marL="342265" indent="-342265"/>
            <a:r>
              <a:rPr lang="en-US" dirty="0">
                <a:latin typeface="Century Gothic"/>
              </a:rPr>
              <a:t>Given text so far, what’s most likely to come next?</a:t>
            </a:r>
          </a:p>
          <a:p>
            <a:pPr marL="342265" indent="-342265"/>
            <a:endParaRPr lang="en-US" dirty="0"/>
          </a:p>
        </p:txBody>
      </p:sp>
      <p:sp>
        <p:nvSpPr>
          <p:cNvPr id="5" name="Rectangle 4">
            <a:extLst>
              <a:ext uri="{FF2B5EF4-FFF2-40B4-BE49-F238E27FC236}">
                <a16:creationId xmlns:a16="http://schemas.microsoft.com/office/drawing/2014/main" id="{A5973679-941D-40D1-B05D-5B0BE8DF3C5B}"/>
              </a:ext>
            </a:extLst>
          </p:cNvPr>
          <p:cNvSpPr/>
          <p:nvPr/>
        </p:nvSpPr>
        <p:spPr>
          <a:xfrm>
            <a:off x="1899238" y="4047241"/>
            <a:ext cx="3603171" cy="7402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The dog chased the…</a:t>
            </a:r>
          </a:p>
        </p:txBody>
      </p:sp>
      <p:sp>
        <p:nvSpPr>
          <p:cNvPr id="6" name="Arrow: Right 5">
            <a:extLst>
              <a:ext uri="{FF2B5EF4-FFF2-40B4-BE49-F238E27FC236}">
                <a16:creationId xmlns:a16="http://schemas.microsoft.com/office/drawing/2014/main" id="{6F11C8B5-D3E6-4205-BE41-94839B5B67D3}"/>
              </a:ext>
            </a:extLst>
          </p:cNvPr>
          <p:cNvSpPr/>
          <p:nvPr/>
        </p:nvSpPr>
        <p:spPr>
          <a:xfrm>
            <a:off x="5639424" y="4161541"/>
            <a:ext cx="1366158" cy="511629"/>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graphicFrame>
        <p:nvGraphicFramePr>
          <p:cNvPr id="7" name="Table 6">
            <a:extLst>
              <a:ext uri="{FF2B5EF4-FFF2-40B4-BE49-F238E27FC236}">
                <a16:creationId xmlns:a16="http://schemas.microsoft.com/office/drawing/2014/main" id="{C882949D-F6B9-41F8-A63A-3E67A216AD71}"/>
              </a:ext>
            </a:extLst>
          </p:cNvPr>
          <p:cNvGraphicFramePr>
            <a:graphicFrameLocks noGrp="1"/>
          </p:cNvGraphicFramePr>
          <p:nvPr/>
        </p:nvGraphicFramePr>
        <p:xfrm>
          <a:off x="7142597" y="3492796"/>
          <a:ext cx="3889792" cy="1849120"/>
        </p:xfrm>
        <a:graphic>
          <a:graphicData uri="http://schemas.openxmlformats.org/drawingml/2006/table">
            <a:tbl>
              <a:tblPr firstRow="1" bandRow="1">
                <a:tableStyleId>{5C22544A-7EE6-4342-B048-85BDC9FD1C3A}</a:tableStyleId>
              </a:tblPr>
              <a:tblGrid>
                <a:gridCol w="1944896">
                  <a:extLst>
                    <a:ext uri="{9D8B030D-6E8A-4147-A177-3AD203B41FA5}">
                      <a16:colId xmlns:a16="http://schemas.microsoft.com/office/drawing/2014/main" val="2446303087"/>
                    </a:ext>
                  </a:extLst>
                </a:gridCol>
                <a:gridCol w="1944896">
                  <a:extLst>
                    <a:ext uri="{9D8B030D-6E8A-4147-A177-3AD203B41FA5}">
                      <a16:colId xmlns:a16="http://schemas.microsoft.com/office/drawing/2014/main" val="675224444"/>
                    </a:ext>
                  </a:extLst>
                </a:gridCol>
              </a:tblGrid>
              <a:tr h="0">
                <a:tc>
                  <a:txBody>
                    <a:bodyPr/>
                    <a:lstStyle/>
                    <a:p>
                      <a:r>
                        <a:rPr lang="en-US"/>
                        <a:t>Next word</a:t>
                      </a:r>
                    </a:p>
                  </a:txBody>
                  <a:tcPr/>
                </a:tc>
                <a:tc>
                  <a:txBody>
                    <a:bodyPr/>
                    <a:lstStyle/>
                    <a:p>
                      <a:r>
                        <a:rPr lang="en-US"/>
                        <a:t>Probability</a:t>
                      </a:r>
                    </a:p>
                  </a:txBody>
                  <a:tcPr/>
                </a:tc>
                <a:extLst>
                  <a:ext uri="{0D108BD9-81ED-4DB2-BD59-A6C34878D82A}">
                    <a16:rowId xmlns:a16="http://schemas.microsoft.com/office/drawing/2014/main" val="2294515055"/>
                  </a:ext>
                </a:extLst>
              </a:tr>
              <a:tr h="370840">
                <a:tc>
                  <a:txBody>
                    <a:bodyPr/>
                    <a:lstStyle/>
                    <a:p>
                      <a:r>
                        <a:rPr lang="en-US"/>
                        <a:t>cat</a:t>
                      </a:r>
                    </a:p>
                  </a:txBody>
                  <a:tcPr/>
                </a:tc>
                <a:tc>
                  <a:txBody>
                    <a:bodyPr/>
                    <a:lstStyle/>
                    <a:p>
                      <a:r>
                        <a:rPr lang="en-US"/>
                        <a:t>15%</a:t>
                      </a:r>
                    </a:p>
                  </a:txBody>
                  <a:tcPr/>
                </a:tc>
                <a:extLst>
                  <a:ext uri="{0D108BD9-81ED-4DB2-BD59-A6C34878D82A}">
                    <a16:rowId xmlns:a16="http://schemas.microsoft.com/office/drawing/2014/main" val="1612268379"/>
                  </a:ext>
                </a:extLst>
              </a:tr>
              <a:tr h="370840">
                <a:tc>
                  <a:txBody>
                    <a:bodyPr/>
                    <a:lstStyle/>
                    <a:p>
                      <a:r>
                        <a:rPr lang="en-US"/>
                        <a:t>bone</a:t>
                      </a:r>
                    </a:p>
                  </a:txBody>
                  <a:tcPr/>
                </a:tc>
                <a:tc>
                  <a:txBody>
                    <a:bodyPr/>
                    <a:lstStyle/>
                    <a:p>
                      <a:r>
                        <a:rPr lang="en-US"/>
                        <a:t>8%</a:t>
                      </a:r>
                    </a:p>
                  </a:txBody>
                  <a:tcPr/>
                </a:tc>
                <a:extLst>
                  <a:ext uri="{0D108BD9-81ED-4DB2-BD59-A6C34878D82A}">
                    <a16:rowId xmlns:a16="http://schemas.microsoft.com/office/drawing/2014/main" val="3837476298"/>
                  </a:ext>
                </a:extLst>
              </a:tr>
              <a:tr h="370840">
                <a:tc>
                  <a:txBody>
                    <a:bodyPr/>
                    <a:lstStyle/>
                    <a:p>
                      <a:r>
                        <a:rPr lang="en-US"/>
                        <a:t>…</a:t>
                      </a:r>
                    </a:p>
                  </a:txBody>
                  <a:tcPr/>
                </a:tc>
                <a:tc>
                  <a:txBody>
                    <a:bodyPr/>
                    <a:lstStyle/>
                    <a:p>
                      <a:endParaRPr lang="en-US"/>
                    </a:p>
                  </a:txBody>
                  <a:tcPr/>
                </a:tc>
                <a:extLst>
                  <a:ext uri="{0D108BD9-81ED-4DB2-BD59-A6C34878D82A}">
                    <a16:rowId xmlns:a16="http://schemas.microsoft.com/office/drawing/2014/main" val="3799842649"/>
                  </a:ext>
                </a:extLst>
              </a:tr>
              <a:tr h="370840">
                <a:tc>
                  <a:txBody>
                    <a:bodyPr/>
                    <a:lstStyle/>
                    <a:p>
                      <a:r>
                        <a:rPr lang="en-US" b="1"/>
                        <a:t>Total</a:t>
                      </a:r>
                    </a:p>
                  </a:txBody>
                  <a:tcPr/>
                </a:tc>
                <a:tc>
                  <a:txBody>
                    <a:bodyPr/>
                    <a:lstStyle/>
                    <a:p>
                      <a:r>
                        <a:rPr lang="en-US"/>
                        <a:t>100%</a:t>
                      </a:r>
                    </a:p>
                  </a:txBody>
                  <a:tcPr/>
                </a:tc>
                <a:extLst>
                  <a:ext uri="{0D108BD9-81ED-4DB2-BD59-A6C34878D82A}">
                    <a16:rowId xmlns:a16="http://schemas.microsoft.com/office/drawing/2014/main" val="3205310978"/>
                  </a:ext>
                </a:extLst>
              </a:tr>
            </a:tbl>
          </a:graphicData>
        </a:graphic>
      </p:graphicFrame>
    </p:spTree>
    <p:extLst>
      <p:ext uri="{BB962C8B-B14F-4D97-AF65-F5344CB8AC3E}">
        <p14:creationId xmlns:p14="http://schemas.microsoft.com/office/powerpoint/2010/main" val="101081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0007-0FE3-4DB1-8758-3639794C9FF8}"/>
              </a:ext>
            </a:extLst>
          </p:cNvPr>
          <p:cNvSpPr>
            <a:spLocks noGrp="1"/>
          </p:cNvSpPr>
          <p:nvPr>
            <p:ph type="title" idx="4294967295"/>
          </p:nvPr>
        </p:nvSpPr>
        <p:spPr>
          <a:xfrm>
            <a:off x="657939" y="230100"/>
            <a:ext cx="10058400" cy="571004"/>
          </a:xfrm>
        </p:spPr>
        <p:txBody>
          <a:bodyPr>
            <a:normAutofit fontScale="90000"/>
          </a:bodyPr>
          <a:lstStyle/>
          <a:p>
            <a:r>
              <a:rPr lang="en-US" b="1" dirty="0"/>
              <a:t>Generative Text: Basics</a:t>
            </a:r>
          </a:p>
        </p:txBody>
      </p:sp>
      <p:sp>
        <p:nvSpPr>
          <p:cNvPr id="8" name="Rectangle 7">
            <a:extLst>
              <a:ext uri="{FF2B5EF4-FFF2-40B4-BE49-F238E27FC236}">
                <a16:creationId xmlns:a16="http://schemas.microsoft.com/office/drawing/2014/main" id="{60470857-6440-4B93-86DD-CB0A330B7379}"/>
              </a:ext>
            </a:extLst>
          </p:cNvPr>
          <p:cNvSpPr/>
          <p:nvPr/>
        </p:nvSpPr>
        <p:spPr>
          <a:xfrm>
            <a:off x="657939" y="938383"/>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p>
        </p:txBody>
      </p:sp>
      <p:sp>
        <p:nvSpPr>
          <p:cNvPr id="9" name="Rectangle 8">
            <a:extLst>
              <a:ext uri="{FF2B5EF4-FFF2-40B4-BE49-F238E27FC236}">
                <a16:creationId xmlns:a16="http://schemas.microsoft.com/office/drawing/2014/main" id="{338D78CF-A012-4FB1-9B5E-C1F20EFA19EA}"/>
              </a:ext>
            </a:extLst>
          </p:cNvPr>
          <p:cNvSpPr/>
          <p:nvPr/>
        </p:nvSpPr>
        <p:spPr>
          <a:xfrm>
            <a:off x="657939" y="1863669"/>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a:t>The</a:t>
            </a:r>
          </a:p>
        </p:txBody>
      </p:sp>
      <p:sp>
        <p:nvSpPr>
          <p:cNvPr id="10" name="Rectangle 9">
            <a:extLst>
              <a:ext uri="{FF2B5EF4-FFF2-40B4-BE49-F238E27FC236}">
                <a16:creationId xmlns:a16="http://schemas.microsoft.com/office/drawing/2014/main" id="{A8980B6F-3827-4481-8A1B-73D1A5E194D5}"/>
              </a:ext>
            </a:extLst>
          </p:cNvPr>
          <p:cNvSpPr/>
          <p:nvPr/>
        </p:nvSpPr>
        <p:spPr>
          <a:xfrm>
            <a:off x="657939" y="2788955"/>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a:t>The dog</a:t>
            </a:r>
          </a:p>
        </p:txBody>
      </p:sp>
      <p:sp>
        <p:nvSpPr>
          <p:cNvPr id="11" name="Rectangle 10">
            <a:extLst>
              <a:ext uri="{FF2B5EF4-FFF2-40B4-BE49-F238E27FC236}">
                <a16:creationId xmlns:a16="http://schemas.microsoft.com/office/drawing/2014/main" id="{503C57A9-01D9-4608-AF06-8D877E882CBC}"/>
              </a:ext>
            </a:extLst>
          </p:cNvPr>
          <p:cNvSpPr/>
          <p:nvPr/>
        </p:nvSpPr>
        <p:spPr>
          <a:xfrm>
            <a:off x="657939" y="3714241"/>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a:t>The dog chased</a:t>
            </a:r>
          </a:p>
        </p:txBody>
      </p:sp>
      <p:sp>
        <p:nvSpPr>
          <p:cNvPr id="12" name="Rectangle 11">
            <a:extLst>
              <a:ext uri="{FF2B5EF4-FFF2-40B4-BE49-F238E27FC236}">
                <a16:creationId xmlns:a16="http://schemas.microsoft.com/office/drawing/2014/main" id="{700D0B05-984F-4DD4-A1B4-F03BD861AC73}"/>
              </a:ext>
            </a:extLst>
          </p:cNvPr>
          <p:cNvSpPr/>
          <p:nvPr/>
        </p:nvSpPr>
        <p:spPr>
          <a:xfrm>
            <a:off x="657939" y="4639527"/>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a:t>The dog chased the</a:t>
            </a:r>
          </a:p>
        </p:txBody>
      </p:sp>
      <p:sp>
        <p:nvSpPr>
          <p:cNvPr id="13" name="Rectangle 12">
            <a:extLst>
              <a:ext uri="{FF2B5EF4-FFF2-40B4-BE49-F238E27FC236}">
                <a16:creationId xmlns:a16="http://schemas.microsoft.com/office/drawing/2014/main" id="{DEB5E77A-D2D0-4CDD-90D0-BF02C2477B03}"/>
              </a:ext>
            </a:extLst>
          </p:cNvPr>
          <p:cNvSpPr/>
          <p:nvPr/>
        </p:nvSpPr>
        <p:spPr>
          <a:xfrm>
            <a:off x="657939" y="5517455"/>
            <a:ext cx="3998502" cy="4958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a:t>The dog chased the cat</a:t>
            </a:r>
          </a:p>
        </p:txBody>
      </p:sp>
      <p:sp>
        <p:nvSpPr>
          <p:cNvPr id="14" name="Rectangle 13">
            <a:extLst>
              <a:ext uri="{FF2B5EF4-FFF2-40B4-BE49-F238E27FC236}">
                <a16:creationId xmlns:a16="http://schemas.microsoft.com/office/drawing/2014/main" id="{A7E305E0-809F-4231-B503-99166AE86DB2}"/>
              </a:ext>
            </a:extLst>
          </p:cNvPr>
          <p:cNvSpPr/>
          <p:nvPr/>
        </p:nvSpPr>
        <p:spPr>
          <a:xfrm>
            <a:off x="6798129" y="956345"/>
            <a:ext cx="3998502" cy="4958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a:t>The</a:t>
            </a:r>
          </a:p>
        </p:txBody>
      </p:sp>
      <p:sp>
        <p:nvSpPr>
          <p:cNvPr id="15" name="Rectangle 14">
            <a:extLst>
              <a:ext uri="{FF2B5EF4-FFF2-40B4-BE49-F238E27FC236}">
                <a16:creationId xmlns:a16="http://schemas.microsoft.com/office/drawing/2014/main" id="{9D05758F-BC60-4EDA-8810-517F1567EE98}"/>
              </a:ext>
            </a:extLst>
          </p:cNvPr>
          <p:cNvSpPr/>
          <p:nvPr/>
        </p:nvSpPr>
        <p:spPr>
          <a:xfrm>
            <a:off x="6798129" y="1881631"/>
            <a:ext cx="3998502" cy="4958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a:t>dog</a:t>
            </a:r>
          </a:p>
        </p:txBody>
      </p:sp>
      <p:sp>
        <p:nvSpPr>
          <p:cNvPr id="16" name="Rectangle 15">
            <a:extLst>
              <a:ext uri="{FF2B5EF4-FFF2-40B4-BE49-F238E27FC236}">
                <a16:creationId xmlns:a16="http://schemas.microsoft.com/office/drawing/2014/main" id="{277188CE-D149-43E8-9DD7-027CA2929C20}"/>
              </a:ext>
            </a:extLst>
          </p:cNvPr>
          <p:cNvSpPr/>
          <p:nvPr/>
        </p:nvSpPr>
        <p:spPr>
          <a:xfrm>
            <a:off x="6798129" y="2806917"/>
            <a:ext cx="3998502" cy="4958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a:t>chased</a:t>
            </a:r>
          </a:p>
        </p:txBody>
      </p:sp>
      <p:sp>
        <p:nvSpPr>
          <p:cNvPr id="17" name="Rectangle 16">
            <a:extLst>
              <a:ext uri="{FF2B5EF4-FFF2-40B4-BE49-F238E27FC236}">
                <a16:creationId xmlns:a16="http://schemas.microsoft.com/office/drawing/2014/main" id="{D962A59A-4D96-4BD6-A50F-00D2BCFA95A9}"/>
              </a:ext>
            </a:extLst>
          </p:cNvPr>
          <p:cNvSpPr/>
          <p:nvPr/>
        </p:nvSpPr>
        <p:spPr>
          <a:xfrm>
            <a:off x="6798129" y="3732203"/>
            <a:ext cx="3998502" cy="4958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a:t>the</a:t>
            </a:r>
          </a:p>
        </p:txBody>
      </p:sp>
      <p:sp>
        <p:nvSpPr>
          <p:cNvPr id="18" name="Rectangle 17">
            <a:extLst>
              <a:ext uri="{FF2B5EF4-FFF2-40B4-BE49-F238E27FC236}">
                <a16:creationId xmlns:a16="http://schemas.microsoft.com/office/drawing/2014/main" id="{7E98DD03-326C-47C1-9DB1-A9C458559B99}"/>
              </a:ext>
            </a:extLst>
          </p:cNvPr>
          <p:cNvSpPr/>
          <p:nvPr/>
        </p:nvSpPr>
        <p:spPr>
          <a:xfrm>
            <a:off x="6798129" y="4657489"/>
            <a:ext cx="3998502" cy="4958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a:t>cat</a:t>
            </a:r>
          </a:p>
        </p:txBody>
      </p:sp>
      <p:sp>
        <p:nvSpPr>
          <p:cNvPr id="19" name="Rectangle 18">
            <a:extLst>
              <a:ext uri="{FF2B5EF4-FFF2-40B4-BE49-F238E27FC236}">
                <a16:creationId xmlns:a16="http://schemas.microsoft.com/office/drawing/2014/main" id="{F284008C-2651-4270-806C-5660A0689B84}"/>
              </a:ext>
            </a:extLst>
          </p:cNvPr>
          <p:cNvSpPr/>
          <p:nvPr/>
        </p:nvSpPr>
        <p:spPr>
          <a:xfrm>
            <a:off x="6798129" y="5535417"/>
            <a:ext cx="3998502" cy="49588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a:t>&lt;END&gt;</a:t>
            </a:r>
          </a:p>
        </p:txBody>
      </p:sp>
      <p:sp>
        <p:nvSpPr>
          <p:cNvPr id="20" name="Arrow: Right 19">
            <a:extLst>
              <a:ext uri="{FF2B5EF4-FFF2-40B4-BE49-F238E27FC236}">
                <a16:creationId xmlns:a16="http://schemas.microsoft.com/office/drawing/2014/main" id="{487F8CA3-1172-478A-9390-D5D59FF3AD71}"/>
              </a:ext>
            </a:extLst>
          </p:cNvPr>
          <p:cNvSpPr/>
          <p:nvPr/>
        </p:nvSpPr>
        <p:spPr>
          <a:xfrm>
            <a:off x="5742215" y="977223"/>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Arrow: Right 20">
            <a:extLst>
              <a:ext uri="{FF2B5EF4-FFF2-40B4-BE49-F238E27FC236}">
                <a16:creationId xmlns:a16="http://schemas.microsoft.com/office/drawing/2014/main" id="{4F5A02A9-D8D7-4ABC-925E-CD6DEA050343}"/>
              </a:ext>
            </a:extLst>
          </p:cNvPr>
          <p:cNvSpPr/>
          <p:nvPr/>
        </p:nvSpPr>
        <p:spPr>
          <a:xfrm>
            <a:off x="5742215" y="1892436"/>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Arrow: Right 21">
            <a:extLst>
              <a:ext uri="{FF2B5EF4-FFF2-40B4-BE49-F238E27FC236}">
                <a16:creationId xmlns:a16="http://schemas.microsoft.com/office/drawing/2014/main" id="{D1AE22DC-1E89-4903-896D-A85AD8F280E0}"/>
              </a:ext>
            </a:extLst>
          </p:cNvPr>
          <p:cNvSpPr/>
          <p:nvPr/>
        </p:nvSpPr>
        <p:spPr>
          <a:xfrm>
            <a:off x="5742214" y="2784255"/>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Arrow: Right 22">
            <a:extLst>
              <a:ext uri="{FF2B5EF4-FFF2-40B4-BE49-F238E27FC236}">
                <a16:creationId xmlns:a16="http://schemas.microsoft.com/office/drawing/2014/main" id="{84048A0C-AC67-4E93-AB0B-A71D1D9278A6}"/>
              </a:ext>
            </a:extLst>
          </p:cNvPr>
          <p:cNvSpPr/>
          <p:nvPr/>
        </p:nvSpPr>
        <p:spPr>
          <a:xfrm>
            <a:off x="5742214" y="3771043"/>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Arrow: Right 23">
            <a:extLst>
              <a:ext uri="{FF2B5EF4-FFF2-40B4-BE49-F238E27FC236}">
                <a16:creationId xmlns:a16="http://schemas.microsoft.com/office/drawing/2014/main" id="{D1B2C33C-403B-4AF7-88EF-1D0616AF87D5}"/>
              </a:ext>
            </a:extLst>
          </p:cNvPr>
          <p:cNvSpPr/>
          <p:nvPr/>
        </p:nvSpPr>
        <p:spPr>
          <a:xfrm>
            <a:off x="5742214" y="4678367"/>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Arrow: Right 24">
            <a:extLst>
              <a:ext uri="{FF2B5EF4-FFF2-40B4-BE49-F238E27FC236}">
                <a16:creationId xmlns:a16="http://schemas.microsoft.com/office/drawing/2014/main" id="{2AD3B7FE-8D85-4862-8ED0-366E88ACA2D8}"/>
              </a:ext>
            </a:extLst>
          </p:cNvPr>
          <p:cNvSpPr/>
          <p:nvPr/>
        </p:nvSpPr>
        <p:spPr>
          <a:xfrm>
            <a:off x="5742214" y="5558743"/>
            <a:ext cx="624968" cy="342741"/>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85898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7B24-087C-46F7-80BB-1C54673B7F6A}"/>
              </a:ext>
            </a:extLst>
          </p:cNvPr>
          <p:cNvSpPr>
            <a:spLocks noGrp="1"/>
          </p:cNvSpPr>
          <p:nvPr>
            <p:ph type="title"/>
          </p:nvPr>
        </p:nvSpPr>
        <p:spPr/>
        <p:txBody>
          <a:bodyPr>
            <a:normAutofit fontScale="90000"/>
          </a:bodyPr>
          <a:lstStyle/>
          <a:p>
            <a:r>
              <a:rPr lang="en-US" dirty="0"/>
              <a:t>How is </a:t>
            </a:r>
            <a:r>
              <a:rPr lang="en-US" dirty="0" err="1"/>
              <a:t>ChatGPT</a:t>
            </a:r>
            <a:r>
              <a:rPr lang="en-US" dirty="0"/>
              <a:t> different from simple probability-based model?</a:t>
            </a:r>
          </a:p>
        </p:txBody>
      </p:sp>
      <p:sp>
        <p:nvSpPr>
          <p:cNvPr id="3" name="Content Placeholder 2">
            <a:extLst>
              <a:ext uri="{FF2B5EF4-FFF2-40B4-BE49-F238E27FC236}">
                <a16:creationId xmlns:a16="http://schemas.microsoft.com/office/drawing/2014/main" id="{0BC5AB62-27F3-4D07-BEE1-78FB0657DB8A}"/>
              </a:ext>
            </a:extLst>
          </p:cNvPr>
          <p:cNvSpPr>
            <a:spLocks noGrp="1"/>
          </p:cNvSpPr>
          <p:nvPr>
            <p:ph idx="1"/>
          </p:nvPr>
        </p:nvSpPr>
        <p:spPr>
          <a:xfrm>
            <a:off x="4800600" y="436228"/>
            <a:ext cx="6868486" cy="6233020"/>
          </a:xfrm>
        </p:spPr>
        <p:txBody>
          <a:bodyPr>
            <a:normAutofit fontScale="92500" lnSpcReduction="10000"/>
          </a:bodyPr>
          <a:lstStyle/>
          <a:p>
            <a:r>
              <a:rPr lang="en-US" dirty="0"/>
              <a:t>If we treat each word and phrase as unique, </a:t>
            </a:r>
            <a:r>
              <a:rPr lang="en-US" b="1" dirty="0"/>
              <a:t>too many combos</a:t>
            </a:r>
          </a:p>
          <a:p>
            <a:pPr lvl="1"/>
            <a:r>
              <a:rPr lang="en-US" dirty="0"/>
              <a:t>Thousands of commonly used words</a:t>
            </a:r>
          </a:p>
          <a:p>
            <a:pPr lvl="1"/>
            <a:r>
              <a:rPr lang="en-US" dirty="0"/>
              <a:t>Unwieldy number of unique phrases </a:t>
            </a:r>
          </a:p>
          <a:p>
            <a:r>
              <a:rPr lang="en-US" dirty="0"/>
              <a:t>“</a:t>
            </a:r>
            <a:r>
              <a:rPr lang="en-US" b="1" dirty="0"/>
              <a:t>Representations</a:t>
            </a:r>
            <a:r>
              <a:rPr lang="en-US" dirty="0"/>
              <a:t>” or “embeddings”</a:t>
            </a:r>
          </a:p>
          <a:p>
            <a:pPr lvl="1"/>
            <a:r>
              <a:rPr lang="en-US" dirty="0"/>
              <a:t>Words, phrases, sentences, paragraphs “represented” by list of numbers</a:t>
            </a:r>
          </a:p>
          <a:p>
            <a:pPr lvl="1"/>
            <a:r>
              <a:rPr lang="en-US" dirty="0"/>
              <a:t>Two phrases that are “similar” both map onto similar list of numbers</a:t>
            </a:r>
          </a:p>
          <a:p>
            <a:pPr lvl="1"/>
            <a:r>
              <a:rPr lang="en-US" dirty="0"/>
              <a:t>A more “complex” embedding has a longer list of numbers</a:t>
            </a:r>
          </a:p>
          <a:p>
            <a:r>
              <a:rPr lang="en-US" b="1" dirty="0"/>
              <a:t>Transformer</a:t>
            </a:r>
            <a:r>
              <a:rPr lang="en-US" dirty="0"/>
              <a:t> models</a:t>
            </a:r>
          </a:p>
          <a:p>
            <a:pPr lvl="1"/>
            <a:r>
              <a:rPr lang="en-US" dirty="0"/>
              <a:t>A particular way to construct the representations</a:t>
            </a:r>
          </a:p>
          <a:p>
            <a:pPr lvl="1"/>
            <a:r>
              <a:rPr lang="en-US" dirty="0"/>
              <a:t>Encodes phrases, and also encodes how much “attention” to pay to surrounding words in order to understand this particular phrase</a:t>
            </a:r>
          </a:p>
          <a:p>
            <a:pPr lvl="1"/>
            <a:r>
              <a:rPr lang="en-US" dirty="0"/>
              <a:t>Final encoding builds up from the phrase &amp; surrounding words</a:t>
            </a:r>
          </a:p>
          <a:p>
            <a:pPr lvl="1"/>
            <a:r>
              <a:rPr lang="en-US" dirty="0"/>
              <a:t>Scaling explodes with amount of text—pairs of words, triples, etc.</a:t>
            </a:r>
          </a:p>
          <a:p>
            <a:pPr lvl="1"/>
            <a:r>
              <a:rPr lang="en-US" dirty="0"/>
              <a:t>No secret sauce!  1000s researchers train, w/ less data, compute.</a:t>
            </a:r>
          </a:p>
          <a:p>
            <a:r>
              <a:rPr lang="en-US" dirty="0" err="1"/>
              <a:t>ChatGPT</a:t>
            </a:r>
            <a:r>
              <a:rPr lang="en-US" dirty="0"/>
              <a:t> has </a:t>
            </a:r>
            <a:r>
              <a:rPr lang="en-US" b="1" dirty="0"/>
              <a:t>1 trillion parameters</a:t>
            </a:r>
          </a:p>
          <a:p>
            <a:pPr lvl="1"/>
            <a:r>
              <a:rPr lang="en-US" dirty="0" err="1"/>
              <a:t>ChatGPT</a:t>
            </a:r>
            <a:r>
              <a:rPr lang="en-US" dirty="0"/>
              <a:t> 2 had billions, much </a:t>
            </a:r>
            <a:r>
              <a:rPr lang="en-US" dirty="0" err="1"/>
              <a:t>much</a:t>
            </a:r>
            <a:r>
              <a:rPr lang="en-US" dirty="0"/>
              <a:t> worse</a:t>
            </a:r>
          </a:p>
          <a:p>
            <a:pPr lvl="1"/>
            <a:r>
              <a:rPr lang="en-US" dirty="0"/>
              <a:t>Learning parameters vs. predicting: predicting is cheap</a:t>
            </a:r>
          </a:p>
          <a:p>
            <a:pPr lvl="1"/>
            <a:r>
              <a:rPr lang="en-US" dirty="0"/>
              <a:t>If I knew the parameters, I could reproduce </a:t>
            </a:r>
            <a:r>
              <a:rPr lang="en-US" dirty="0" err="1"/>
              <a:t>ChatGPT’s</a:t>
            </a:r>
            <a:r>
              <a:rPr lang="en-US" dirty="0"/>
              <a:t> output with relatively inexpensive compute</a:t>
            </a:r>
          </a:p>
          <a:p>
            <a:pPr lvl="1"/>
            <a:r>
              <a:rPr lang="en-US" dirty="0"/>
              <a:t>Facebook </a:t>
            </a:r>
            <a:r>
              <a:rPr lang="en-US" dirty="0" err="1"/>
              <a:t>LLaMa</a:t>
            </a:r>
            <a:r>
              <a:rPr lang="en-US" dirty="0"/>
              <a:t> was leaked, performance between </a:t>
            </a:r>
            <a:r>
              <a:rPr lang="en-US" dirty="0" err="1"/>
              <a:t>ChatGPT</a:t>
            </a:r>
            <a:r>
              <a:rPr lang="en-US" dirty="0"/>
              <a:t> 3 and 4</a:t>
            </a:r>
          </a:p>
          <a:p>
            <a:pPr lvl="1"/>
            <a:endParaRPr lang="en-US" dirty="0"/>
          </a:p>
        </p:txBody>
      </p:sp>
      <p:sp>
        <p:nvSpPr>
          <p:cNvPr id="4" name="Text Placeholder 3">
            <a:extLst>
              <a:ext uri="{FF2B5EF4-FFF2-40B4-BE49-F238E27FC236}">
                <a16:creationId xmlns:a16="http://schemas.microsoft.com/office/drawing/2014/main" id="{C5FC682F-E6E8-4AFC-8597-E4A8BBF463B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7886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5AB62-27F3-4D07-BEE1-78FB0657DB8A}"/>
              </a:ext>
            </a:extLst>
          </p:cNvPr>
          <p:cNvSpPr>
            <a:spLocks noGrp="1"/>
          </p:cNvSpPr>
          <p:nvPr>
            <p:ph idx="4294967295"/>
          </p:nvPr>
        </p:nvSpPr>
        <p:spPr>
          <a:xfrm>
            <a:off x="282102" y="772950"/>
            <a:ext cx="5365251" cy="5686216"/>
          </a:xfrm>
        </p:spPr>
        <p:txBody>
          <a:bodyPr>
            <a:normAutofit fontScale="92500" lnSpcReduction="20000"/>
          </a:bodyPr>
          <a:lstStyle/>
          <a:p>
            <a:r>
              <a:rPr lang="en-US" b="1" dirty="0"/>
              <a:t>Fine Tuning</a:t>
            </a:r>
          </a:p>
          <a:p>
            <a:pPr lvl="1"/>
            <a:r>
              <a:rPr lang="en-US" dirty="0"/>
              <a:t>Start with the parameters from LLM</a:t>
            </a:r>
          </a:p>
          <a:p>
            <a:pPr lvl="1"/>
            <a:r>
              <a:rPr lang="en-US" dirty="0"/>
              <a:t>Update them to fit custom dataset</a:t>
            </a:r>
          </a:p>
          <a:p>
            <a:pPr lvl="1"/>
            <a:r>
              <a:rPr lang="en-US" dirty="0"/>
              <a:t>Much cheaper than general training</a:t>
            </a:r>
          </a:p>
          <a:p>
            <a:pPr lvl="1"/>
            <a:r>
              <a:rPr lang="en-US" dirty="0"/>
              <a:t>Can use internal company docs or custom public data</a:t>
            </a:r>
          </a:p>
          <a:p>
            <a:r>
              <a:rPr lang="en-US" b="1" dirty="0"/>
              <a:t>Privacy &amp; IP: an intermediary protects user data &amp; foundational LLM model from one another</a:t>
            </a:r>
          </a:p>
          <a:p>
            <a:r>
              <a:rPr lang="en-US" b="1" dirty="0"/>
              <a:t>Data Privacy – Azure documentation</a:t>
            </a:r>
          </a:p>
          <a:p>
            <a:pPr marL="201168" lvl="1" indent="0">
              <a:buNone/>
            </a:pPr>
            <a:r>
              <a:rPr lang="en-US" dirty="0"/>
              <a:t>Your prompts (inputs) and completions (outputs), your embeddings, and your training data:</a:t>
            </a:r>
          </a:p>
          <a:p>
            <a:pPr lvl="1"/>
            <a:r>
              <a:rPr lang="en-US" dirty="0"/>
              <a:t>are NOT available to other customers.</a:t>
            </a:r>
          </a:p>
          <a:p>
            <a:pPr lvl="1"/>
            <a:r>
              <a:rPr lang="en-US" dirty="0"/>
              <a:t>are NOT available to </a:t>
            </a:r>
            <a:r>
              <a:rPr lang="en-US" dirty="0" err="1"/>
              <a:t>OpenAI</a:t>
            </a:r>
            <a:r>
              <a:rPr lang="en-US" dirty="0"/>
              <a:t>.</a:t>
            </a:r>
          </a:p>
          <a:p>
            <a:pPr lvl="1"/>
            <a:r>
              <a:rPr lang="en-US" dirty="0"/>
              <a:t>are NOT used to improve </a:t>
            </a:r>
            <a:r>
              <a:rPr lang="en-US" dirty="0" err="1"/>
              <a:t>OpenAI</a:t>
            </a:r>
            <a:r>
              <a:rPr lang="en-US" dirty="0"/>
              <a:t> models.</a:t>
            </a:r>
          </a:p>
          <a:p>
            <a:pPr lvl="1"/>
            <a:r>
              <a:rPr lang="en-US" dirty="0"/>
              <a:t>are NOT used to improve any Microsoft or 3rd party products or services.</a:t>
            </a:r>
          </a:p>
          <a:p>
            <a:pPr lvl="1"/>
            <a:r>
              <a:rPr lang="en-US" dirty="0"/>
              <a:t>are NOT used for automatically improving Azure </a:t>
            </a:r>
            <a:r>
              <a:rPr lang="en-US" dirty="0" err="1"/>
              <a:t>OpenAI</a:t>
            </a:r>
            <a:r>
              <a:rPr lang="en-US" dirty="0"/>
              <a:t> models for your use in your resource</a:t>
            </a:r>
          </a:p>
          <a:p>
            <a:pPr lvl="1"/>
            <a:r>
              <a:rPr lang="en-US" dirty="0"/>
              <a:t>Your fine-tuned Azure </a:t>
            </a:r>
            <a:r>
              <a:rPr lang="en-US" dirty="0" err="1"/>
              <a:t>OpenAI</a:t>
            </a:r>
            <a:r>
              <a:rPr lang="en-US" dirty="0"/>
              <a:t> models are available exclusively for your use.</a:t>
            </a:r>
          </a:p>
          <a:p>
            <a:pPr lvl="1"/>
            <a:r>
              <a:rPr lang="en-US" dirty="0"/>
              <a:t>Microsoft hosts the </a:t>
            </a:r>
            <a:r>
              <a:rPr lang="en-US" dirty="0" err="1"/>
              <a:t>OpenAI</a:t>
            </a:r>
            <a:r>
              <a:rPr lang="en-US" dirty="0"/>
              <a:t> models in Microsoft’s Azure environment and the Service does NOT interact with any services operated by </a:t>
            </a:r>
            <a:r>
              <a:rPr lang="en-US" dirty="0" err="1"/>
              <a:t>OpenAI</a:t>
            </a:r>
            <a:r>
              <a:rPr lang="en-US" dirty="0"/>
              <a:t> (e.g. </a:t>
            </a:r>
            <a:r>
              <a:rPr lang="en-US" dirty="0" err="1"/>
              <a:t>ChatGPT</a:t>
            </a:r>
            <a:r>
              <a:rPr lang="en-US" dirty="0"/>
              <a:t>, or the </a:t>
            </a:r>
            <a:r>
              <a:rPr lang="en-US" dirty="0" err="1"/>
              <a:t>OpenAI</a:t>
            </a:r>
            <a:r>
              <a:rPr lang="en-US" dirty="0"/>
              <a:t> API)</a:t>
            </a:r>
          </a:p>
        </p:txBody>
      </p:sp>
      <p:grpSp>
        <p:nvGrpSpPr>
          <p:cNvPr id="25" name="Group 24">
            <a:extLst>
              <a:ext uri="{FF2B5EF4-FFF2-40B4-BE49-F238E27FC236}">
                <a16:creationId xmlns:a16="http://schemas.microsoft.com/office/drawing/2014/main" id="{B2B90D63-EB71-4AA6-86B4-3F721B0E5AB6}"/>
              </a:ext>
            </a:extLst>
          </p:cNvPr>
          <p:cNvGrpSpPr/>
          <p:nvPr/>
        </p:nvGrpSpPr>
        <p:grpSpPr>
          <a:xfrm>
            <a:off x="5661498" y="1369079"/>
            <a:ext cx="6257743" cy="4455393"/>
            <a:chOff x="4562273" y="1213436"/>
            <a:chExt cx="6257743" cy="4455393"/>
          </a:xfrm>
        </p:grpSpPr>
        <p:sp>
          <p:nvSpPr>
            <p:cNvPr id="5" name="Rectangle 4">
              <a:extLst>
                <a:ext uri="{FF2B5EF4-FFF2-40B4-BE49-F238E27FC236}">
                  <a16:creationId xmlns:a16="http://schemas.microsoft.com/office/drawing/2014/main" id="{94758DCD-B9A4-4F58-A35B-9930D858181A}"/>
                </a:ext>
              </a:extLst>
            </p:cNvPr>
            <p:cNvSpPr/>
            <p:nvPr/>
          </p:nvSpPr>
          <p:spPr>
            <a:xfrm>
              <a:off x="5314203" y="3987461"/>
              <a:ext cx="2046918" cy="5872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 App Data</a:t>
              </a:r>
            </a:p>
          </p:txBody>
        </p:sp>
        <p:sp>
          <p:nvSpPr>
            <p:cNvPr id="6" name="Rectangle 5">
              <a:extLst>
                <a:ext uri="{FF2B5EF4-FFF2-40B4-BE49-F238E27FC236}">
                  <a16:creationId xmlns:a16="http://schemas.microsoft.com/office/drawing/2014/main" id="{F2E43933-C890-4C61-91D7-115D15C58641}"/>
                </a:ext>
              </a:extLst>
            </p:cNvPr>
            <p:cNvSpPr/>
            <p:nvPr/>
          </p:nvSpPr>
          <p:spPr>
            <a:xfrm>
              <a:off x="5322595" y="3307237"/>
              <a:ext cx="4395832" cy="58723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Fine-Tuned LLM</a:t>
              </a:r>
            </a:p>
          </p:txBody>
        </p:sp>
        <p:sp>
          <p:nvSpPr>
            <p:cNvPr id="7" name="Rectangle 6">
              <a:extLst>
                <a:ext uri="{FF2B5EF4-FFF2-40B4-BE49-F238E27FC236}">
                  <a16:creationId xmlns:a16="http://schemas.microsoft.com/office/drawing/2014/main" id="{69CBC3DF-BFCF-41A5-AA57-E25F2B463702}"/>
                </a:ext>
              </a:extLst>
            </p:cNvPr>
            <p:cNvSpPr/>
            <p:nvPr/>
          </p:nvSpPr>
          <p:spPr>
            <a:xfrm>
              <a:off x="4714673" y="2287974"/>
              <a:ext cx="2646448" cy="58723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Augmentation</a:t>
              </a:r>
            </a:p>
          </p:txBody>
        </p:sp>
        <p:sp>
          <p:nvSpPr>
            <p:cNvPr id="8" name="Rectangle 7">
              <a:extLst>
                <a:ext uri="{FF2B5EF4-FFF2-40B4-BE49-F238E27FC236}">
                  <a16:creationId xmlns:a16="http://schemas.microsoft.com/office/drawing/2014/main" id="{78A6BA1A-3FCC-43A1-973C-4ABCC2C4E695}"/>
                </a:ext>
              </a:extLst>
            </p:cNvPr>
            <p:cNvSpPr/>
            <p:nvPr/>
          </p:nvSpPr>
          <p:spPr>
            <a:xfrm>
              <a:off x="7679901" y="2287974"/>
              <a:ext cx="2646448" cy="58723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 Transformation &amp; Filtering</a:t>
              </a:r>
            </a:p>
          </p:txBody>
        </p:sp>
        <p:sp>
          <p:nvSpPr>
            <p:cNvPr id="9" name="Rectangle 8">
              <a:extLst>
                <a:ext uri="{FF2B5EF4-FFF2-40B4-BE49-F238E27FC236}">
                  <a16:creationId xmlns:a16="http://schemas.microsoft.com/office/drawing/2014/main" id="{C7DBAF95-BA68-44D7-A217-EB17F399E147}"/>
                </a:ext>
              </a:extLst>
            </p:cNvPr>
            <p:cNvSpPr/>
            <p:nvPr/>
          </p:nvSpPr>
          <p:spPr>
            <a:xfrm>
              <a:off x="5322595" y="1322337"/>
              <a:ext cx="4390798" cy="5872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Experience</a:t>
              </a:r>
            </a:p>
          </p:txBody>
        </p:sp>
        <p:sp>
          <p:nvSpPr>
            <p:cNvPr id="10" name="Rectangle 9">
              <a:extLst>
                <a:ext uri="{FF2B5EF4-FFF2-40B4-BE49-F238E27FC236}">
                  <a16:creationId xmlns:a16="http://schemas.microsoft.com/office/drawing/2014/main" id="{25AE3AAD-EF2B-4BB8-89CB-BC2BEF1538B8}"/>
                </a:ext>
              </a:extLst>
            </p:cNvPr>
            <p:cNvSpPr/>
            <p:nvPr/>
          </p:nvSpPr>
          <p:spPr>
            <a:xfrm>
              <a:off x="7671508" y="3987461"/>
              <a:ext cx="2046919" cy="5872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Foundation Model</a:t>
              </a:r>
            </a:p>
          </p:txBody>
        </p:sp>
        <p:sp>
          <p:nvSpPr>
            <p:cNvPr id="11" name="Rectangle 10">
              <a:extLst>
                <a:ext uri="{FF2B5EF4-FFF2-40B4-BE49-F238E27FC236}">
                  <a16:creationId xmlns:a16="http://schemas.microsoft.com/office/drawing/2014/main" id="{1DD5F4CA-FFCE-46C7-8BF0-7236663A9E21}"/>
                </a:ext>
              </a:extLst>
            </p:cNvPr>
            <p:cNvSpPr/>
            <p:nvPr/>
          </p:nvSpPr>
          <p:spPr>
            <a:xfrm>
              <a:off x="7671508" y="4683065"/>
              <a:ext cx="2046918" cy="5872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Data</a:t>
              </a:r>
            </a:p>
          </p:txBody>
        </p:sp>
        <p:cxnSp>
          <p:nvCxnSpPr>
            <p:cNvPr id="12" name="Straight Arrow Connector 11">
              <a:extLst>
                <a:ext uri="{FF2B5EF4-FFF2-40B4-BE49-F238E27FC236}">
                  <a16:creationId xmlns:a16="http://schemas.microsoft.com/office/drawing/2014/main" id="{AA5CE19E-8A93-4077-9DA4-B7D4EB904C60}"/>
                </a:ext>
              </a:extLst>
            </p:cNvPr>
            <p:cNvCxnSpPr>
              <a:cxnSpLocks/>
            </p:cNvCxnSpPr>
            <p:nvPr/>
          </p:nvCxnSpPr>
          <p:spPr>
            <a:xfrm>
              <a:off x="6254655" y="2984216"/>
              <a:ext cx="0" cy="271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7DF659-0A23-4131-9C0C-E73C76D5A8FF}"/>
                </a:ext>
              </a:extLst>
            </p:cNvPr>
            <p:cNvCxnSpPr>
              <a:cxnSpLocks/>
            </p:cNvCxnSpPr>
            <p:nvPr/>
          </p:nvCxnSpPr>
          <p:spPr>
            <a:xfrm rot="10800000">
              <a:off x="8858425" y="2955439"/>
              <a:ext cx="0" cy="271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552507-8D76-4514-8DC8-77850DB23B39}"/>
                </a:ext>
              </a:extLst>
            </p:cNvPr>
            <p:cNvCxnSpPr>
              <a:cxnSpLocks/>
            </p:cNvCxnSpPr>
            <p:nvPr/>
          </p:nvCxnSpPr>
          <p:spPr>
            <a:xfrm>
              <a:off x="6270637" y="1958207"/>
              <a:ext cx="0" cy="271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B6CFF6E-9140-4990-AC5A-262D819B3774}"/>
                </a:ext>
              </a:extLst>
            </p:cNvPr>
            <p:cNvCxnSpPr>
              <a:cxnSpLocks/>
            </p:cNvCxnSpPr>
            <p:nvPr/>
          </p:nvCxnSpPr>
          <p:spPr>
            <a:xfrm rot="10800000">
              <a:off x="8874407" y="1929430"/>
              <a:ext cx="0" cy="271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F7B1300-0994-469C-9E15-0AFFB2E11BAA}"/>
                </a:ext>
              </a:extLst>
            </p:cNvPr>
            <p:cNvSpPr/>
            <p:nvPr/>
          </p:nvSpPr>
          <p:spPr>
            <a:xfrm>
              <a:off x="7519482" y="3945927"/>
              <a:ext cx="2383276" cy="172290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9B279F1-4403-42FB-B6C5-9C78116472C8}"/>
                </a:ext>
              </a:extLst>
            </p:cNvPr>
            <p:cNvSpPr txBox="1"/>
            <p:nvPr/>
          </p:nvSpPr>
          <p:spPr>
            <a:xfrm>
              <a:off x="8219038" y="5299497"/>
              <a:ext cx="984164" cy="369332"/>
            </a:xfrm>
            <a:prstGeom prst="rect">
              <a:avLst/>
            </a:prstGeom>
            <a:noFill/>
          </p:spPr>
          <p:txBody>
            <a:bodyPr wrap="square" rtlCol="0">
              <a:spAutoFit/>
            </a:bodyPr>
            <a:lstStyle/>
            <a:p>
              <a:r>
                <a:rPr lang="en-US" dirty="0" err="1">
                  <a:solidFill>
                    <a:srgbClr val="FF0000"/>
                  </a:solidFill>
                </a:rPr>
                <a:t>OpenAI</a:t>
              </a:r>
              <a:endParaRPr lang="en-US" dirty="0">
                <a:solidFill>
                  <a:srgbClr val="FF0000"/>
                </a:solidFill>
              </a:endParaRPr>
            </a:p>
          </p:txBody>
        </p:sp>
        <p:sp>
          <p:nvSpPr>
            <p:cNvPr id="18" name="Rectangle 17">
              <a:extLst>
                <a:ext uri="{FF2B5EF4-FFF2-40B4-BE49-F238E27FC236}">
                  <a16:creationId xmlns:a16="http://schemas.microsoft.com/office/drawing/2014/main" id="{7ED8D289-ED01-4416-83D4-DE772DB51B1E}"/>
                </a:ext>
              </a:extLst>
            </p:cNvPr>
            <p:cNvSpPr/>
            <p:nvPr/>
          </p:nvSpPr>
          <p:spPr>
            <a:xfrm>
              <a:off x="4961111" y="3119997"/>
              <a:ext cx="5661491" cy="152957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134DE6E-287E-4994-A48E-844E7E45A9EE}"/>
                </a:ext>
              </a:extLst>
            </p:cNvPr>
            <p:cNvSpPr txBox="1"/>
            <p:nvPr/>
          </p:nvSpPr>
          <p:spPr>
            <a:xfrm>
              <a:off x="9826509" y="3295439"/>
              <a:ext cx="984164" cy="369332"/>
            </a:xfrm>
            <a:prstGeom prst="rect">
              <a:avLst/>
            </a:prstGeom>
            <a:noFill/>
          </p:spPr>
          <p:txBody>
            <a:bodyPr wrap="square" rtlCol="0">
              <a:spAutoFit/>
            </a:bodyPr>
            <a:lstStyle/>
            <a:p>
              <a:r>
                <a:rPr lang="en-US" dirty="0">
                  <a:solidFill>
                    <a:srgbClr val="00B0F0"/>
                  </a:solidFill>
                </a:rPr>
                <a:t>Azure</a:t>
              </a:r>
            </a:p>
          </p:txBody>
        </p:sp>
        <p:sp>
          <p:nvSpPr>
            <p:cNvPr id="20" name="Rectangle 19">
              <a:extLst>
                <a:ext uri="{FF2B5EF4-FFF2-40B4-BE49-F238E27FC236}">
                  <a16:creationId xmlns:a16="http://schemas.microsoft.com/office/drawing/2014/main" id="{E2E39298-7B0C-4AAD-B27E-45F4995D9657}"/>
                </a:ext>
              </a:extLst>
            </p:cNvPr>
            <p:cNvSpPr/>
            <p:nvPr/>
          </p:nvSpPr>
          <p:spPr>
            <a:xfrm>
              <a:off x="4562273" y="1213436"/>
              <a:ext cx="6060322" cy="1770780"/>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F6E0FB8-2102-4557-A8DC-E18C89F773D4}"/>
                </a:ext>
              </a:extLst>
            </p:cNvPr>
            <p:cNvSpPr txBox="1"/>
            <p:nvPr/>
          </p:nvSpPr>
          <p:spPr>
            <a:xfrm>
              <a:off x="9835852" y="1381373"/>
              <a:ext cx="984164" cy="369332"/>
            </a:xfrm>
            <a:prstGeom prst="rect">
              <a:avLst/>
            </a:prstGeom>
            <a:noFill/>
          </p:spPr>
          <p:txBody>
            <a:bodyPr wrap="square" rtlCol="0">
              <a:spAutoFit/>
            </a:bodyPr>
            <a:lstStyle/>
            <a:p>
              <a:r>
                <a:rPr lang="en-US" dirty="0">
                  <a:solidFill>
                    <a:srgbClr val="7030A0"/>
                  </a:solidFill>
                </a:rPr>
                <a:t>App</a:t>
              </a:r>
            </a:p>
          </p:txBody>
        </p:sp>
        <p:sp>
          <p:nvSpPr>
            <p:cNvPr id="22" name="TextBox 21">
              <a:extLst>
                <a:ext uri="{FF2B5EF4-FFF2-40B4-BE49-F238E27FC236}">
                  <a16:creationId xmlns:a16="http://schemas.microsoft.com/office/drawing/2014/main" id="{53C317E5-D636-4C7B-98A1-F944C95D152F}"/>
                </a:ext>
              </a:extLst>
            </p:cNvPr>
            <p:cNvSpPr txBox="1"/>
            <p:nvPr/>
          </p:nvSpPr>
          <p:spPr>
            <a:xfrm>
              <a:off x="5256133" y="4622712"/>
              <a:ext cx="2075278" cy="646331"/>
            </a:xfrm>
            <a:prstGeom prst="rect">
              <a:avLst/>
            </a:prstGeom>
            <a:noFill/>
          </p:spPr>
          <p:txBody>
            <a:bodyPr wrap="square" rtlCol="0">
              <a:spAutoFit/>
            </a:bodyPr>
            <a:lstStyle/>
            <a:p>
              <a:r>
                <a:rPr lang="en-US" dirty="0">
                  <a:solidFill>
                    <a:srgbClr val="7030A0"/>
                  </a:solidFill>
                </a:rPr>
                <a:t>App provides; </a:t>
              </a:r>
            </a:p>
            <a:p>
              <a:r>
                <a:rPr lang="en-US" dirty="0">
                  <a:solidFill>
                    <a:srgbClr val="7030A0"/>
                  </a:solidFill>
                </a:rPr>
                <a:t>Not shared (?)</a:t>
              </a:r>
            </a:p>
          </p:txBody>
        </p:sp>
        <p:sp>
          <p:nvSpPr>
            <p:cNvPr id="23" name="Rectangle 22">
              <a:extLst>
                <a:ext uri="{FF2B5EF4-FFF2-40B4-BE49-F238E27FC236}">
                  <a16:creationId xmlns:a16="http://schemas.microsoft.com/office/drawing/2014/main" id="{C99D041F-B691-4194-B623-8802CBE4B45A}"/>
                </a:ext>
              </a:extLst>
            </p:cNvPr>
            <p:cNvSpPr/>
            <p:nvPr/>
          </p:nvSpPr>
          <p:spPr>
            <a:xfrm>
              <a:off x="5134524" y="3894466"/>
              <a:ext cx="2323459" cy="1450703"/>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98133F70-ACAF-4DAA-AAD6-A54AC506BEEE}"/>
              </a:ext>
            </a:extLst>
          </p:cNvPr>
          <p:cNvSpPr txBox="1"/>
          <p:nvPr/>
        </p:nvSpPr>
        <p:spPr>
          <a:xfrm>
            <a:off x="2704289" y="311285"/>
            <a:ext cx="7733490" cy="461665"/>
          </a:xfrm>
          <a:prstGeom prst="rect">
            <a:avLst/>
          </a:prstGeom>
          <a:noFill/>
        </p:spPr>
        <p:txBody>
          <a:bodyPr wrap="square" rtlCol="0">
            <a:spAutoFit/>
          </a:bodyPr>
          <a:lstStyle/>
          <a:p>
            <a:r>
              <a:rPr lang="en-US" sz="2400" b="1" dirty="0"/>
              <a:t>Architecture of an App that Builds on Azure </a:t>
            </a:r>
            <a:r>
              <a:rPr lang="en-US" sz="2400" b="1" dirty="0" err="1"/>
              <a:t>OpenAI</a:t>
            </a:r>
            <a:r>
              <a:rPr lang="en-US" sz="2400" b="1" dirty="0"/>
              <a:t> API</a:t>
            </a:r>
          </a:p>
        </p:txBody>
      </p:sp>
    </p:spTree>
    <p:extLst>
      <p:ext uri="{BB962C8B-B14F-4D97-AF65-F5344CB8AC3E}">
        <p14:creationId xmlns:p14="http://schemas.microsoft.com/office/powerpoint/2010/main" val="222059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7B24-087C-46F7-80BB-1C54673B7F6A}"/>
              </a:ext>
            </a:extLst>
          </p:cNvPr>
          <p:cNvSpPr>
            <a:spLocks noGrp="1"/>
          </p:cNvSpPr>
          <p:nvPr>
            <p:ph type="title"/>
          </p:nvPr>
        </p:nvSpPr>
        <p:spPr/>
        <p:txBody>
          <a:bodyPr>
            <a:normAutofit/>
          </a:bodyPr>
          <a:lstStyle/>
          <a:p>
            <a:r>
              <a:rPr lang="en-US" dirty="0"/>
              <a:t>How does </a:t>
            </a:r>
            <a:r>
              <a:rPr lang="en-US" dirty="0" err="1"/>
              <a:t>ChatGPT</a:t>
            </a:r>
            <a:r>
              <a:rPr lang="en-US" dirty="0"/>
              <a:t> and APIs use LLM</a:t>
            </a:r>
          </a:p>
        </p:txBody>
      </p:sp>
      <p:sp>
        <p:nvSpPr>
          <p:cNvPr id="3" name="Content Placeholder 2">
            <a:extLst>
              <a:ext uri="{FF2B5EF4-FFF2-40B4-BE49-F238E27FC236}">
                <a16:creationId xmlns:a16="http://schemas.microsoft.com/office/drawing/2014/main" id="{0BC5AB62-27F3-4D07-BEE1-78FB0657DB8A}"/>
              </a:ext>
            </a:extLst>
          </p:cNvPr>
          <p:cNvSpPr>
            <a:spLocks noGrp="1"/>
          </p:cNvSpPr>
          <p:nvPr>
            <p:ph idx="1"/>
          </p:nvPr>
        </p:nvSpPr>
        <p:spPr>
          <a:xfrm>
            <a:off x="4800600" y="436228"/>
            <a:ext cx="6868486" cy="6233020"/>
          </a:xfrm>
        </p:spPr>
        <p:txBody>
          <a:bodyPr>
            <a:normAutofit/>
          </a:bodyPr>
          <a:lstStyle/>
          <a:p>
            <a:pPr marL="201168" lvl="1" indent="0">
              <a:buNone/>
            </a:pPr>
            <a:endParaRPr lang="en-US" dirty="0"/>
          </a:p>
          <a:p>
            <a:pPr marL="201168" lvl="1" indent="0">
              <a:buNone/>
            </a:pPr>
            <a:r>
              <a:rPr lang="en-US" b="1" dirty="0"/>
              <a:t>API calls have limited parameters, and then just text.</a:t>
            </a:r>
          </a:p>
          <a:p>
            <a:pPr marL="201168" lvl="1" indent="0">
              <a:buNone/>
            </a:pPr>
            <a:endParaRPr lang="en-US" dirty="0"/>
          </a:p>
          <a:p>
            <a:pPr marL="201168" lvl="1" indent="0">
              <a:buNone/>
            </a:pPr>
            <a:r>
              <a:rPr lang="en-US" dirty="0">
                <a:latin typeface="Courier New" panose="02070309020205020404" pitchFamily="49" charset="0"/>
                <a:cs typeface="Courier New" panose="02070309020205020404" pitchFamily="49" charset="0"/>
              </a:rPr>
              <a:t>https://YOUR_RESOURCE_NAME.openai.azure.com/openai/deployments/YOUR_DEPLOYMENT_NAME/chat/completions?api-version=2023-05-15 \</a:t>
            </a:r>
          </a:p>
          <a:p>
            <a:pPr marL="201168" lvl="1" indent="0">
              <a:buNone/>
            </a:pPr>
            <a:r>
              <a:rPr lang="en-US" dirty="0">
                <a:latin typeface="Courier New" panose="02070309020205020404" pitchFamily="49" charset="0"/>
                <a:cs typeface="Courier New" panose="02070309020205020404" pitchFamily="49" charset="0"/>
              </a:rPr>
              <a:t>  -H "Content-Type: application/json" \</a:t>
            </a:r>
          </a:p>
          <a:p>
            <a:pPr marL="201168" lvl="1" indent="0">
              <a:buNone/>
            </a:pPr>
            <a:r>
              <a:rPr lang="en-US" dirty="0">
                <a:latin typeface="Courier New" panose="02070309020205020404" pitchFamily="49" charset="0"/>
                <a:cs typeface="Courier New" panose="02070309020205020404" pitchFamily="49" charset="0"/>
              </a:rPr>
              <a:t>  -H "</a:t>
            </a:r>
            <a:r>
              <a:rPr lang="en-US" dirty="0" err="1">
                <a:latin typeface="Courier New" panose="02070309020205020404" pitchFamily="49" charset="0"/>
                <a:cs typeface="Courier New" panose="02070309020205020404" pitchFamily="49" charset="0"/>
              </a:rPr>
              <a:t>api</a:t>
            </a:r>
            <a:r>
              <a:rPr lang="en-US" dirty="0">
                <a:latin typeface="Courier New" panose="02070309020205020404" pitchFamily="49" charset="0"/>
                <a:cs typeface="Courier New" panose="02070309020205020404" pitchFamily="49" charset="0"/>
              </a:rPr>
              <a:t>-key: YOUR_API_KEY" \</a:t>
            </a:r>
          </a:p>
          <a:p>
            <a:pPr marL="201168" lvl="1" indent="0">
              <a:buNone/>
            </a:pPr>
            <a:r>
              <a:rPr lang="en-US" dirty="0">
                <a:latin typeface="Courier New" panose="02070309020205020404" pitchFamily="49" charset="0"/>
                <a:cs typeface="Courier New" panose="02070309020205020404" pitchFamily="49" charset="0"/>
              </a:rPr>
              <a:t>  -d '{"messages":[</a:t>
            </a:r>
          </a:p>
          <a:p>
            <a:pPr marL="201168" lvl="1" indent="0">
              <a:buNone/>
            </a:pPr>
            <a:r>
              <a:rPr lang="en-US" dirty="0">
                <a:latin typeface="Courier New" panose="02070309020205020404" pitchFamily="49" charset="0"/>
                <a:cs typeface="Courier New" panose="02070309020205020404" pitchFamily="49" charset="0"/>
              </a:rPr>
              <a:t>{"role": "</a:t>
            </a:r>
            <a:r>
              <a:rPr lang="en-US" b="1" dirty="0">
                <a:latin typeface="Courier New" panose="02070309020205020404" pitchFamily="49" charset="0"/>
                <a:cs typeface="Courier New" panose="02070309020205020404" pitchFamily="49" charset="0"/>
              </a:rPr>
              <a:t>system</a:t>
            </a:r>
            <a:r>
              <a:rPr lang="en-US" dirty="0">
                <a:latin typeface="Courier New" panose="02070309020205020404" pitchFamily="49" charset="0"/>
                <a:cs typeface="Courier New" panose="02070309020205020404" pitchFamily="49" charset="0"/>
              </a:rPr>
              <a:t>", "content": "You are a helpful assistant."},</a:t>
            </a:r>
          </a:p>
          <a:p>
            <a:pPr marL="201168" lvl="1" indent="0">
              <a:buNone/>
            </a:pPr>
            <a:r>
              <a:rPr lang="en-US" dirty="0">
                <a:latin typeface="Courier New" panose="02070309020205020404" pitchFamily="49" charset="0"/>
                <a:cs typeface="Courier New" panose="02070309020205020404" pitchFamily="49" charset="0"/>
              </a:rPr>
              <a:t>{"role": "</a:t>
            </a:r>
            <a:r>
              <a:rPr lang="en-US" b="1" dirty="0">
                <a:latin typeface="Courier New" panose="02070309020205020404" pitchFamily="49" charset="0"/>
                <a:cs typeface="Courier New" panose="02070309020205020404" pitchFamily="49" charset="0"/>
              </a:rPr>
              <a:t>user</a:t>
            </a:r>
            <a:r>
              <a:rPr lang="en-US" dirty="0">
                <a:latin typeface="Courier New" panose="02070309020205020404" pitchFamily="49" charset="0"/>
                <a:cs typeface="Courier New" panose="02070309020205020404" pitchFamily="49" charset="0"/>
              </a:rPr>
              <a:t>", "content": "Does Azure </a:t>
            </a:r>
            <a:r>
              <a:rPr lang="en-US" dirty="0" err="1">
                <a:latin typeface="Courier New" panose="02070309020205020404" pitchFamily="49" charset="0"/>
                <a:cs typeface="Courier New" panose="02070309020205020404" pitchFamily="49" charset="0"/>
              </a:rPr>
              <a:t>OpenAI</a:t>
            </a:r>
            <a:r>
              <a:rPr lang="en-US" dirty="0">
                <a:latin typeface="Courier New" panose="02070309020205020404" pitchFamily="49" charset="0"/>
                <a:cs typeface="Courier New" panose="02070309020205020404" pitchFamily="49" charset="0"/>
              </a:rPr>
              <a:t> support customer managed keys?"},</a:t>
            </a:r>
          </a:p>
          <a:p>
            <a:pPr marL="201168" lvl="1" indent="0">
              <a:buNone/>
            </a:pPr>
            <a:r>
              <a:rPr lang="en-US" dirty="0">
                <a:latin typeface="Courier New" panose="02070309020205020404" pitchFamily="49" charset="0"/>
                <a:cs typeface="Courier New" panose="02070309020205020404" pitchFamily="49" charset="0"/>
              </a:rPr>
              <a:t>{"role": "</a:t>
            </a:r>
            <a:r>
              <a:rPr lang="en-US" b="1" dirty="0">
                <a:latin typeface="Courier New" panose="02070309020205020404" pitchFamily="49" charset="0"/>
                <a:cs typeface="Courier New" panose="02070309020205020404" pitchFamily="49" charset="0"/>
              </a:rPr>
              <a:t>assistant</a:t>
            </a:r>
            <a:r>
              <a:rPr lang="en-US" dirty="0">
                <a:latin typeface="Courier New" panose="02070309020205020404" pitchFamily="49" charset="0"/>
                <a:cs typeface="Courier New" panose="02070309020205020404" pitchFamily="49" charset="0"/>
              </a:rPr>
              <a:t>", "content": "Yes, customer managed keys are supported by Azure </a:t>
            </a:r>
            <a:r>
              <a:rPr lang="en-US" dirty="0" err="1">
                <a:latin typeface="Courier New" panose="02070309020205020404" pitchFamily="49" charset="0"/>
                <a:cs typeface="Courier New" panose="02070309020205020404" pitchFamily="49" charset="0"/>
              </a:rPr>
              <a:t>OpenAI</a:t>
            </a:r>
            <a:r>
              <a:rPr lang="en-US" dirty="0">
                <a:latin typeface="Courier New" panose="02070309020205020404" pitchFamily="49" charset="0"/>
                <a:cs typeface="Courier New" panose="02070309020205020404" pitchFamily="49" charset="0"/>
              </a:rPr>
              <a:t>."},</a:t>
            </a:r>
          </a:p>
          <a:p>
            <a:pPr marL="201168" lvl="1" indent="0">
              <a:buNone/>
            </a:pPr>
            <a:r>
              <a:rPr lang="en-US" dirty="0">
                <a:latin typeface="Courier New" panose="02070309020205020404" pitchFamily="49" charset="0"/>
                <a:cs typeface="Courier New" panose="02070309020205020404" pitchFamily="49" charset="0"/>
              </a:rPr>
              <a:t>{"role": "</a:t>
            </a:r>
            <a:r>
              <a:rPr lang="en-US" b="1" dirty="0">
                <a:latin typeface="Courier New" panose="02070309020205020404" pitchFamily="49" charset="0"/>
                <a:cs typeface="Courier New" panose="02070309020205020404" pitchFamily="49" charset="0"/>
              </a:rPr>
              <a:t>user</a:t>
            </a:r>
            <a:r>
              <a:rPr lang="en-US" dirty="0">
                <a:latin typeface="Courier New" panose="02070309020205020404" pitchFamily="49" charset="0"/>
                <a:cs typeface="Courier New" panose="02070309020205020404" pitchFamily="49" charset="0"/>
              </a:rPr>
              <a:t>", "content": "Do other Azure Cognitive Services support this too?"}]}'</a:t>
            </a:r>
          </a:p>
          <a:p>
            <a:pPr marL="201168" lvl="1" indent="0">
              <a:buNone/>
            </a:pPr>
            <a:endParaRPr lang="en-US" dirty="0"/>
          </a:p>
          <a:p>
            <a:pPr lvl="1"/>
            <a:endParaRPr lang="en-US" dirty="0"/>
          </a:p>
        </p:txBody>
      </p:sp>
      <p:sp>
        <p:nvSpPr>
          <p:cNvPr id="4" name="Text Placeholder 3">
            <a:extLst>
              <a:ext uri="{FF2B5EF4-FFF2-40B4-BE49-F238E27FC236}">
                <a16:creationId xmlns:a16="http://schemas.microsoft.com/office/drawing/2014/main" id="{C5FC682F-E6E8-4AFC-8597-E4A8BBF463B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3955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7B24-087C-46F7-80BB-1C54673B7F6A}"/>
              </a:ext>
            </a:extLst>
          </p:cNvPr>
          <p:cNvSpPr>
            <a:spLocks noGrp="1"/>
          </p:cNvSpPr>
          <p:nvPr>
            <p:ph type="title"/>
          </p:nvPr>
        </p:nvSpPr>
        <p:spPr/>
        <p:txBody>
          <a:bodyPr>
            <a:normAutofit/>
          </a:bodyPr>
          <a:lstStyle/>
          <a:p>
            <a:r>
              <a:rPr lang="en-US" dirty="0"/>
              <a:t>How does </a:t>
            </a:r>
            <a:r>
              <a:rPr lang="en-US" dirty="0" err="1"/>
              <a:t>ChatGPT</a:t>
            </a:r>
            <a:r>
              <a:rPr lang="en-US" dirty="0"/>
              <a:t> and APIs use LLM</a:t>
            </a:r>
          </a:p>
        </p:txBody>
      </p:sp>
      <p:sp>
        <p:nvSpPr>
          <p:cNvPr id="3" name="Content Placeholder 2">
            <a:extLst>
              <a:ext uri="{FF2B5EF4-FFF2-40B4-BE49-F238E27FC236}">
                <a16:creationId xmlns:a16="http://schemas.microsoft.com/office/drawing/2014/main" id="{0BC5AB62-27F3-4D07-BEE1-78FB0657DB8A}"/>
              </a:ext>
            </a:extLst>
          </p:cNvPr>
          <p:cNvSpPr>
            <a:spLocks noGrp="1"/>
          </p:cNvSpPr>
          <p:nvPr>
            <p:ph idx="1"/>
          </p:nvPr>
        </p:nvSpPr>
        <p:spPr>
          <a:xfrm>
            <a:off x="4800600" y="436228"/>
            <a:ext cx="6868486" cy="6233020"/>
          </a:xfrm>
        </p:spPr>
        <p:txBody>
          <a:bodyPr>
            <a:normAutofit/>
          </a:bodyPr>
          <a:lstStyle/>
          <a:p>
            <a:r>
              <a:rPr lang="en-US" dirty="0"/>
              <a:t>Pricing ballpark (note: service has real compute costs)</a:t>
            </a:r>
          </a:p>
          <a:p>
            <a:pPr marL="742315" lvl="1" indent="-285115"/>
            <a:r>
              <a:rPr lang="en-US" dirty="0">
                <a:latin typeface="Century Gothic"/>
              </a:rPr>
              <a:t>GPT-3.5: </a:t>
            </a:r>
            <a:r>
              <a:rPr lang="en-US" b="1" dirty="0">
                <a:latin typeface="Century Gothic"/>
              </a:rPr>
              <a:t>$30 per million words</a:t>
            </a:r>
            <a:r>
              <a:rPr lang="en-US" dirty="0">
                <a:latin typeface="Century Gothic"/>
              </a:rPr>
              <a:t> </a:t>
            </a:r>
          </a:p>
          <a:p>
            <a:pPr marL="742315" lvl="1" indent="-285115"/>
            <a:r>
              <a:rPr lang="en-US" dirty="0">
                <a:latin typeface="Century Gothic"/>
              </a:rPr>
              <a:t>GPT-4: </a:t>
            </a:r>
            <a:r>
              <a:rPr lang="en-US" b="1" dirty="0">
                <a:latin typeface="Century Gothic"/>
              </a:rPr>
              <a:t>$100 per million words</a:t>
            </a:r>
            <a:endParaRPr lang="en-US" dirty="0"/>
          </a:p>
          <a:p>
            <a:r>
              <a:rPr lang="en-US" dirty="0"/>
              <a:t>Today, everything is just prediction of next word</a:t>
            </a:r>
          </a:p>
          <a:p>
            <a:pPr lvl="1"/>
            <a:r>
              <a:rPr lang="en-US" dirty="0"/>
              <a:t>Services built on top of </a:t>
            </a:r>
            <a:r>
              <a:rPr lang="en-US" dirty="0" err="1"/>
              <a:t>ChatGPT</a:t>
            </a:r>
            <a:r>
              <a:rPr lang="en-US" dirty="0"/>
              <a:t> turn the desired outcome into a “prompt” with only a few cues</a:t>
            </a:r>
          </a:p>
          <a:p>
            <a:pPr lvl="1"/>
            <a:r>
              <a:rPr lang="en-US" dirty="0" err="1"/>
              <a:t>ChatGPT</a:t>
            </a:r>
            <a:r>
              <a:rPr lang="en-US" dirty="0"/>
              <a:t> predicts likely words that come next</a:t>
            </a:r>
          </a:p>
          <a:p>
            <a:pPr marL="201168" lvl="1" indent="0">
              <a:buNone/>
            </a:pPr>
            <a:endParaRPr lang="en-US" dirty="0"/>
          </a:p>
          <a:p>
            <a:pPr marL="201168" lvl="1" indent="0">
              <a:buNone/>
            </a:pPr>
            <a:endParaRPr lang="en-US" dirty="0"/>
          </a:p>
          <a:p>
            <a:pPr lvl="1"/>
            <a:endParaRPr lang="en-US" dirty="0"/>
          </a:p>
        </p:txBody>
      </p:sp>
      <p:sp>
        <p:nvSpPr>
          <p:cNvPr id="4" name="Text Placeholder 3">
            <a:extLst>
              <a:ext uri="{FF2B5EF4-FFF2-40B4-BE49-F238E27FC236}">
                <a16:creationId xmlns:a16="http://schemas.microsoft.com/office/drawing/2014/main" id="{C5FC682F-E6E8-4AFC-8597-E4A8BBF463B7}"/>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3B5EF9A1-E7C0-4B17-B5B5-F16C32C83722}"/>
              </a:ext>
            </a:extLst>
          </p:cNvPr>
          <p:cNvPicPr>
            <a:picLocks noChangeAspect="1"/>
          </p:cNvPicPr>
          <p:nvPr/>
        </p:nvPicPr>
        <p:blipFill>
          <a:blip r:embed="rId2"/>
          <a:stretch>
            <a:fillRect/>
          </a:stretch>
        </p:blipFill>
        <p:spPr>
          <a:xfrm>
            <a:off x="4336758" y="2880359"/>
            <a:ext cx="7796169" cy="3788537"/>
          </a:xfrm>
          <a:prstGeom prst="rect">
            <a:avLst/>
          </a:prstGeom>
        </p:spPr>
      </p:pic>
    </p:spTree>
    <p:extLst>
      <p:ext uri="{BB962C8B-B14F-4D97-AF65-F5344CB8AC3E}">
        <p14:creationId xmlns:p14="http://schemas.microsoft.com/office/powerpoint/2010/main" val="7791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7B24-087C-46F7-80BB-1C54673B7F6A}"/>
              </a:ext>
            </a:extLst>
          </p:cNvPr>
          <p:cNvSpPr>
            <a:spLocks noGrp="1"/>
          </p:cNvSpPr>
          <p:nvPr>
            <p:ph type="title"/>
          </p:nvPr>
        </p:nvSpPr>
        <p:spPr/>
        <p:txBody>
          <a:bodyPr>
            <a:normAutofit/>
          </a:bodyPr>
          <a:lstStyle/>
          <a:p>
            <a:r>
              <a:rPr lang="en-US" dirty="0"/>
              <a:t>How does </a:t>
            </a:r>
            <a:r>
              <a:rPr lang="en-US" dirty="0" err="1"/>
              <a:t>ChatGPT</a:t>
            </a:r>
            <a:r>
              <a:rPr lang="en-US" dirty="0"/>
              <a:t> and APIs use LLM</a:t>
            </a:r>
          </a:p>
        </p:txBody>
      </p:sp>
      <p:sp>
        <p:nvSpPr>
          <p:cNvPr id="4" name="Text Placeholder 3">
            <a:extLst>
              <a:ext uri="{FF2B5EF4-FFF2-40B4-BE49-F238E27FC236}">
                <a16:creationId xmlns:a16="http://schemas.microsoft.com/office/drawing/2014/main" id="{C5FC682F-E6E8-4AFC-8597-E4A8BBF463B7}"/>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C595C810-7497-4403-81A8-C6EC8A5A6AB8}"/>
              </a:ext>
            </a:extLst>
          </p:cNvPr>
          <p:cNvPicPr>
            <a:picLocks noChangeAspect="1"/>
          </p:cNvPicPr>
          <p:nvPr/>
        </p:nvPicPr>
        <p:blipFill>
          <a:blip r:embed="rId2"/>
          <a:stretch>
            <a:fillRect/>
          </a:stretch>
        </p:blipFill>
        <p:spPr>
          <a:xfrm>
            <a:off x="4208936" y="3088054"/>
            <a:ext cx="7983064" cy="2057687"/>
          </a:xfrm>
          <a:prstGeom prst="rect">
            <a:avLst/>
          </a:prstGeom>
        </p:spPr>
      </p:pic>
      <p:pic>
        <p:nvPicPr>
          <p:cNvPr id="9" name="Picture 8">
            <a:extLst>
              <a:ext uri="{FF2B5EF4-FFF2-40B4-BE49-F238E27FC236}">
                <a16:creationId xmlns:a16="http://schemas.microsoft.com/office/drawing/2014/main" id="{E54B05B9-40AB-4A06-AFCC-C4908D76E5EA}"/>
              </a:ext>
            </a:extLst>
          </p:cNvPr>
          <p:cNvPicPr>
            <a:picLocks noChangeAspect="1"/>
          </p:cNvPicPr>
          <p:nvPr/>
        </p:nvPicPr>
        <p:blipFill>
          <a:blip r:embed="rId3"/>
          <a:stretch>
            <a:fillRect/>
          </a:stretch>
        </p:blipFill>
        <p:spPr>
          <a:xfrm>
            <a:off x="4232752" y="482557"/>
            <a:ext cx="7935432" cy="1648055"/>
          </a:xfrm>
          <a:prstGeom prst="rect">
            <a:avLst/>
          </a:prstGeom>
        </p:spPr>
      </p:pic>
    </p:spTree>
    <p:extLst>
      <p:ext uri="{BB962C8B-B14F-4D97-AF65-F5344CB8AC3E}">
        <p14:creationId xmlns:p14="http://schemas.microsoft.com/office/powerpoint/2010/main" val="314182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982-6062-C129-F6ED-C9E75242DF1A}"/>
              </a:ext>
            </a:extLst>
          </p:cNvPr>
          <p:cNvSpPr>
            <a:spLocks noGrp="1"/>
          </p:cNvSpPr>
          <p:nvPr>
            <p:ph type="title"/>
          </p:nvPr>
        </p:nvSpPr>
        <p:spPr/>
        <p:txBody>
          <a:bodyPr/>
          <a:lstStyle/>
          <a:p>
            <a:r>
              <a:rPr lang="en-US" dirty="0"/>
              <a:t>Foundation Models in Economics</a:t>
            </a:r>
          </a:p>
        </p:txBody>
      </p:sp>
      <p:sp>
        <p:nvSpPr>
          <p:cNvPr id="3" name="Content Placeholder 2">
            <a:extLst>
              <a:ext uri="{FF2B5EF4-FFF2-40B4-BE49-F238E27FC236}">
                <a16:creationId xmlns:a16="http://schemas.microsoft.com/office/drawing/2014/main" id="{5EAA18C0-0C12-8533-A310-2DB97B7C0624}"/>
              </a:ext>
            </a:extLst>
          </p:cNvPr>
          <p:cNvSpPr>
            <a:spLocks noGrp="1"/>
          </p:cNvSpPr>
          <p:nvPr>
            <p:ph idx="1"/>
          </p:nvPr>
        </p:nvSpPr>
        <p:spPr/>
        <p:txBody>
          <a:bodyPr>
            <a:normAutofit/>
          </a:bodyPr>
          <a:lstStyle/>
          <a:p>
            <a:r>
              <a:rPr lang="en-US" dirty="0"/>
              <a:t>Specific types of text</a:t>
            </a:r>
          </a:p>
          <a:p>
            <a:pPr lvl="1"/>
            <a:r>
              <a:rPr lang="en-US" dirty="0"/>
              <a:t>Reviews (e.g. </a:t>
            </a:r>
            <a:r>
              <a:rPr lang="en-US" dirty="0" err="1"/>
              <a:t>Archak</a:t>
            </a:r>
            <a:r>
              <a:rPr lang="en-US" dirty="0"/>
              <a:t> et al, 2011, Gentzkow et al 2019)</a:t>
            </a:r>
          </a:p>
          <a:p>
            <a:pPr lvl="1"/>
            <a:r>
              <a:rPr lang="en-US" dirty="0"/>
              <a:t>Political text (Gentzkow et al, 2019)</a:t>
            </a:r>
          </a:p>
          <a:p>
            <a:pPr lvl="1"/>
            <a:r>
              <a:rPr lang="en-US" dirty="0"/>
              <a:t>Health notes (Zeng, Gensheimer, Rubin, Athey, &amp; Shachter, 2022). </a:t>
            </a:r>
          </a:p>
          <a:p>
            <a:r>
              <a:rPr lang="en-US" dirty="0"/>
              <a:t>Representations of products &amp; consumer behavior</a:t>
            </a:r>
          </a:p>
          <a:p>
            <a:pPr lvl="1"/>
            <a:r>
              <a:rPr lang="en-US" dirty="0"/>
              <a:t>Ruiz, Athey &amp; Blei (2019); Athey, Blei, Donnelly, &amp; Ruiz (2022)</a:t>
            </a:r>
          </a:p>
          <a:p>
            <a:r>
              <a:rPr lang="en-US" dirty="0"/>
              <a:t>Labor economics</a:t>
            </a:r>
          </a:p>
          <a:p>
            <a:pPr lvl="1"/>
            <a:r>
              <a:rPr lang="en-US" dirty="0"/>
              <a:t>Job listings &amp; skills: Bana (2022)</a:t>
            </a:r>
          </a:p>
          <a:p>
            <a:pPr lvl="1"/>
            <a:r>
              <a:rPr lang="en-US" dirty="0"/>
              <a:t>Job transitions: Vafa, Athey &amp; Blei (2022, 2023)</a:t>
            </a:r>
          </a:p>
          <a:p>
            <a:r>
              <a:rPr lang="en-US" dirty="0"/>
              <a:t>Can be released to researchers</a:t>
            </a:r>
          </a:p>
          <a:p>
            <a:pPr lvl="1"/>
            <a:r>
              <a:rPr lang="en-US" dirty="0"/>
              <a:t>Enables sharing data without violating privacy (more work to do!)</a:t>
            </a:r>
          </a:p>
          <a:p>
            <a:pPr lvl="1"/>
            <a:r>
              <a:rPr lang="en-US" dirty="0"/>
              <a:t>Fine-tuning on smaller, representative datasets</a:t>
            </a:r>
          </a:p>
          <a:p>
            <a:r>
              <a:rPr lang="en-US" dirty="0"/>
              <a:t>Federated learning may also be possible</a:t>
            </a:r>
          </a:p>
          <a:p>
            <a:pPr lvl="1"/>
            <a:endParaRPr lang="en-US" dirty="0"/>
          </a:p>
        </p:txBody>
      </p:sp>
      <p:sp>
        <p:nvSpPr>
          <p:cNvPr id="4" name="Text Placeholder 3">
            <a:extLst>
              <a:ext uri="{FF2B5EF4-FFF2-40B4-BE49-F238E27FC236}">
                <a16:creationId xmlns:a16="http://schemas.microsoft.com/office/drawing/2014/main" id="{0F306D6B-CE25-1481-D8CE-A62EB6E74D0B}"/>
              </a:ext>
            </a:extLst>
          </p:cNvPr>
          <p:cNvSpPr>
            <a:spLocks noGrp="1"/>
          </p:cNvSpPr>
          <p:nvPr>
            <p:ph type="body" sz="half" idx="2"/>
          </p:nvPr>
        </p:nvSpPr>
        <p:spPr/>
        <p:txBody>
          <a:bodyPr>
            <a:normAutofit/>
          </a:bodyPr>
          <a:lstStyle/>
          <a:p>
            <a:r>
              <a:rPr lang="en-US" sz="2800" dirty="0"/>
              <a:t>Opportunities and Initial Progress</a:t>
            </a:r>
          </a:p>
        </p:txBody>
      </p:sp>
    </p:spTree>
    <p:extLst>
      <p:ext uri="{BB962C8B-B14F-4D97-AF65-F5344CB8AC3E}">
        <p14:creationId xmlns:p14="http://schemas.microsoft.com/office/powerpoint/2010/main" val="33104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406B9A-3F2B-4C94-BB3B-55E06FABB591}"/>
              </a:ext>
            </a:extLst>
          </p:cNvPr>
          <p:cNvPicPr>
            <a:picLocks noChangeAspect="1"/>
          </p:cNvPicPr>
          <p:nvPr/>
        </p:nvPicPr>
        <p:blipFill rotWithShape="1">
          <a:blip r:embed="rId2"/>
          <a:srcRect l="-1" r="38229" b="21474"/>
          <a:stretch/>
        </p:blipFill>
        <p:spPr>
          <a:xfrm>
            <a:off x="4862623" y="0"/>
            <a:ext cx="5904126" cy="3820317"/>
          </a:xfrm>
          <a:prstGeom prst="rect">
            <a:avLst/>
          </a:prstGeom>
        </p:spPr>
      </p:pic>
      <p:sp>
        <p:nvSpPr>
          <p:cNvPr id="10" name="Title 1">
            <a:extLst>
              <a:ext uri="{FF2B5EF4-FFF2-40B4-BE49-F238E27FC236}">
                <a16:creationId xmlns:a16="http://schemas.microsoft.com/office/drawing/2014/main" id="{55362CE6-7537-4E09-A899-E8826CA2572F}"/>
              </a:ext>
            </a:extLst>
          </p:cNvPr>
          <p:cNvSpPr txBox="1">
            <a:spLocks/>
          </p:cNvSpPr>
          <p:nvPr/>
        </p:nvSpPr>
        <p:spPr>
          <a:xfrm>
            <a:off x="609600" y="250573"/>
            <a:ext cx="3200400" cy="2286000"/>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1" i="0" u="none" strike="noStrike" kern="1200" cap="none" spc="-50" normalizeH="0" baseline="0" noProof="0" dirty="0">
                <a:ln>
                  <a:noFill/>
                </a:ln>
                <a:solidFill>
                  <a:srgbClr val="FFFFFF"/>
                </a:solidFill>
                <a:effectLst/>
                <a:uLnTx/>
                <a:uFillTx/>
                <a:latin typeface="Calibri Light" panose="020F0302020204030204"/>
                <a:ea typeface="+mj-ea"/>
                <a:cs typeface="+mj-cs"/>
              </a:rPr>
              <a:t>Representations</a:t>
            </a: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 of Products: Substitutes and Complements</a:t>
            </a:r>
          </a:p>
        </p:txBody>
      </p:sp>
      <p:sp>
        <p:nvSpPr>
          <p:cNvPr id="11" name="Text Placeholder 3">
            <a:extLst>
              <a:ext uri="{FF2B5EF4-FFF2-40B4-BE49-F238E27FC236}">
                <a16:creationId xmlns:a16="http://schemas.microsoft.com/office/drawing/2014/main" id="{77955364-61AA-408D-863C-F489FB8FF45C}"/>
              </a:ext>
            </a:extLst>
          </p:cNvPr>
          <p:cNvSpPr txBox="1">
            <a:spLocks/>
          </p:cNvSpPr>
          <p:nvPr/>
        </p:nvSpPr>
        <p:spPr>
          <a:xfrm>
            <a:off x="609600" y="2536573"/>
            <a:ext cx="3200400" cy="432142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Ruiz, Athey and Blei, AOAS, 2019:</a:t>
            </a: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Model of boundedly rational consumer choice over shopping baskets with 1000s of products</a:t>
            </a: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Estimates preference parameters (substitutes and complements) from data that includes thousands of price changes  </a:t>
            </a: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Factorization to reduce the dimensionality </a:t>
            </a: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of interaction effects</a:t>
            </a:r>
          </a:p>
          <a:p>
            <a:pPr marL="457200" marR="0" lvl="0" indent="-4572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Heuristic model of sequential decision-making, generating artificial shopping carts</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kumimoji="0" lang="en-US" sz="3200" b="0" i="0" u="none" strike="noStrike" kern="1200" cap="all" spc="200" normalizeH="0" baseline="0" noProof="0" dirty="0">
              <a:ln>
                <a:noFill/>
              </a:ln>
              <a:solidFill>
                <a:srgbClr val="FFFFFF"/>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5AB24EC4-ABAA-4D69-95D6-B337157B2E08}"/>
              </a:ext>
            </a:extLst>
          </p:cNvPr>
          <p:cNvSpPr txBox="1"/>
          <p:nvPr/>
        </p:nvSpPr>
        <p:spPr>
          <a:xfrm>
            <a:off x="4209049" y="3921663"/>
            <a:ext cx="731385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Ignoring all textual information and product hierarchy, we infer complementary products from observed choices</a:t>
            </a:r>
          </a:p>
        </p:txBody>
      </p:sp>
      <p:pic>
        <p:nvPicPr>
          <p:cNvPr id="3" name="Picture 2">
            <a:extLst>
              <a:ext uri="{FF2B5EF4-FFF2-40B4-BE49-F238E27FC236}">
                <a16:creationId xmlns:a16="http://schemas.microsoft.com/office/drawing/2014/main" id="{81D2DFB9-5842-B11D-AA36-7987BA20CAC6}"/>
              </a:ext>
            </a:extLst>
          </p:cNvPr>
          <p:cNvPicPr>
            <a:picLocks noChangeAspect="1"/>
          </p:cNvPicPr>
          <p:nvPr/>
        </p:nvPicPr>
        <p:blipFill>
          <a:blip r:embed="rId3"/>
          <a:stretch>
            <a:fillRect/>
          </a:stretch>
        </p:blipFill>
        <p:spPr>
          <a:xfrm>
            <a:off x="5422549" y="4998881"/>
            <a:ext cx="5061210" cy="1765391"/>
          </a:xfrm>
          <a:prstGeom prst="rect">
            <a:avLst/>
          </a:prstGeom>
        </p:spPr>
      </p:pic>
    </p:spTree>
    <p:extLst>
      <p:ext uri="{BB962C8B-B14F-4D97-AF65-F5344CB8AC3E}">
        <p14:creationId xmlns:p14="http://schemas.microsoft.com/office/powerpoint/2010/main" val="43466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ctrTitle" idx="4294967295"/>
          </p:nvPr>
        </p:nvSpPr>
        <p:spPr>
          <a:xfrm>
            <a:off x="960225" y="740700"/>
            <a:ext cx="10107900" cy="1277850"/>
          </a:xfrm>
          <a:prstGeom prst="rect">
            <a:avLst/>
          </a:prstGeom>
          <a:noFill/>
          <a:ln>
            <a:noFill/>
          </a:ln>
        </p:spPr>
        <p:txBody>
          <a:bodyPr spcFirstLastPara="1" wrap="square" lIns="25400" tIns="25400" rIns="25400" bIns="25400" anchor="b" anchorCtr="0">
            <a:noAutofit/>
          </a:bodyPr>
          <a:lstStyle/>
          <a:p>
            <a:pPr algn="ctr">
              <a:buSzPts val="8400"/>
            </a:pPr>
            <a:r>
              <a:rPr lang="en-US" sz="3500" dirty="0"/>
              <a:t>Decomposing Changes in the Gender Wage Gap over Worker Careers</a:t>
            </a:r>
            <a:endParaRPr sz="2750" b="0" i="1" dirty="0"/>
          </a:p>
        </p:txBody>
      </p:sp>
      <p:sp>
        <p:nvSpPr>
          <p:cNvPr id="77" name="Google Shape;77;p17"/>
          <p:cNvSpPr txBox="1"/>
          <p:nvPr/>
        </p:nvSpPr>
        <p:spPr>
          <a:xfrm>
            <a:off x="2028625" y="2711177"/>
            <a:ext cx="7986300" cy="1348500"/>
          </a:xfrm>
          <a:prstGeom prst="rect">
            <a:avLst/>
          </a:prstGeom>
          <a:noFill/>
          <a:ln>
            <a:noFill/>
          </a:ln>
        </p:spPr>
        <p:txBody>
          <a:bodyPr spcFirstLastPara="1" wrap="square" lIns="35713" tIns="35713" rIns="35713" bIns="35713"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Keyon Vafa</a:t>
            </a:r>
            <a:endParaRPr kumimoji="0" sz="225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Harvard University </a:t>
            </a:r>
            <a:endParaRPr kumimoji="0"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(incoming postdoctoral fellow)</a:t>
            </a:r>
            <a:endParaRPr kumimoji="0" sz="2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78" name="Google Shape;78;p17"/>
          <p:cNvSpPr txBox="1"/>
          <p:nvPr/>
        </p:nvSpPr>
        <p:spPr>
          <a:xfrm>
            <a:off x="7212075" y="4722442"/>
            <a:ext cx="3551250" cy="109004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David Blei</a:t>
            </a:r>
            <a:endParaRPr kumimoji="0" sz="225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Columbia University</a:t>
            </a:r>
            <a:endParaRPr kumimoji="0"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Dept. of Computer Science</a:t>
            </a:r>
            <a:endParaRPr kumimoji="0"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79" name="Google Shape;79;p17"/>
          <p:cNvSpPr txBox="1"/>
          <p:nvPr/>
        </p:nvSpPr>
        <p:spPr>
          <a:xfrm>
            <a:off x="1834713" y="4720442"/>
            <a:ext cx="3823350" cy="109004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Susan Athey</a:t>
            </a:r>
            <a:endParaRPr kumimoji="0" sz="225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Stanford University</a:t>
            </a:r>
            <a:endParaRPr kumimoji="0"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600"/>
              <a:buFontTx/>
              <a:buNone/>
              <a:tabLst/>
              <a:defRPr/>
            </a:pPr>
            <a:r>
              <a:rPr kumimoji="0" lang="en-US"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Graduate School of Business</a:t>
            </a:r>
            <a:endParaRPr kumimoji="0" sz="225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91748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D21DCE9-19BE-4E41-9868-7E08E6D3389F}"/>
              </a:ext>
            </a:extLst>
          </p:cNvPr>
          <p:cNvGraphicFramePr/>
          <p:nvPr>
            <p:extLst>
              <p:ext uri="{D42A27DB-BD31-4B8C-83A1-F6EECF244321}">
                <p14:modId xmlns:p14="http://schemas.microsoft.com/office/powerpoint/2010/main" val="563147388"/>
              </p:ext>
            </p:extLst>
          </p:nvPr>
        </p:nvGraphicFramePr>
        <p:xfrm>
          <a:off x="822960" y="213360"/>
          <a:ext cx="10863072"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19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4400" dirty="0"/>
              <a:t>Representing histories with transformers</a:t>
            </a:r>
            <a:endParaRPr sz="4400" dirty="0"/>
          </a:p>
        </p:txBody>
      </p:sp>
      <p:grpSp>
        <p:nvGrpSpPr>
          <p:cNvPr id="214" name="Google Shape;214;p24"/>
          <p:cNvGrpSpPr/>
          <p:nvPr/>
        </p:nvGrpSpPr>
        <p:grpSpPr>
          <a:xfrm>
            <a:off x="525938" y="1269575"/>
            <a:ext cx="11535600" cy="1046975"/>
            <a:chOff x="1051875" y="4901350"/>
            <a:chExt cx="23071200" cy="2093950"/>
          </a:xfrm>
        </p:grpSpPr>
        <p:sp>
          <p:nvSpPr>
            <p:cNvPr id="215" name="Google Shape;215;p24"/>
            <p:cNvSpPr txBox="1"/>
            <p:nvPr/>
          </p:nvSpPr>
          <p:spPr>
            <a:xfrm>
              <a:off x="1051875" y="4901350"/>
              <a:ext cx="23071200" cy="17310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Transformers require large amounts of data to learn high-quality representations. </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216" name="Google Shape;216;p24"/>
            <p:cNvSpPr txBox="1"/>
            <p:nvPr/>
          </p:nvSpPr>
          <p:spPr>
            <a:xfrm>
              <a:off x="18183875" y="5754500"/>
              <a:ext cx="4746600" cy="1240800"/>
            </a:xfrm>
            <a:prstGeom prst="rect">
              <a:avLst/>
            </a:prstGeom>
            <a:noFill/>
            <a:ln>
              <a:noFill/>
            </a:ln>
          </p:spPr>
          <p:txBody>
            <a:bodyPr spcFirstLastPara="1" wrap="square" lIns="25400" tIns="25400" rIns="25400" bIns="254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5E5E5E"/>
                  </a:solidFill>
                  <a:effectLst/>
                  <a:uLnTx/>
                  <a:uFillTx/>
                  <a:latin typeface="Helvetica Neue"/>
                  <a:ea typeface="Helvetica Neue"/>
                  <a:cs typeface="Helvetica Neue"/>
                  <a:sym typeface="Helvetica Neue"/>
                </a:rPr>
                <a:t>Kaplan et al. (2020)</a:t>
              </a:r>
              <a:endParaRPr kumimoji="0" sz="200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p:txBody>
        </p:sp>
      </p:grpSp>
      <p:grpSp>
        <p:nvGrpSpPr>
          <p:cNvPr id="217" name="Google Shape;217;p24"/>
          <p:cNvGrpSpPr/>
          <p:nvPr/>
        </p:nvGrpSpPr>
        <p:grpSpPr>
          <a:xfrm>
            <a:off x="527463" y="2743200"/>
            <a:ext cx="10653900" cy="3721615"/>
            <a:chOff x="1054925" y="5486400"/>
            <a:chExt cx="21307800" cy="7443230"/>
          </a:xfrm>
        </p:grpSpPr>
        <p:grpSp>
          <p:nvGrpSpPr>
            <p:cNvPr id="218" name="Google Shape;218;p24"/>
            <p:cNvGrpSpPr/>
            <p:nvPr/>
          </p:nvGrpSpPr>
          <p:grpSpPr>
            <a:xfrm>
              <a:off x="1054925" y="5486400"/>
              <a:ext cx="21207300" cy="6043887"/>
              <a:chOff x="1054925" y="7010400"/>
              <a:chExt cx="21207300" cy="6043887"/>
            </a:xfrm>
          </p:grpSpPr>
          <p:grpSp>
            <p:nvGrpSpPr>
              <p:cNvPr id="219" name="Google Shape;219;p24"/>
              <p:cNvGrpSpPr/>
              <p:nvPr/>
            </p:nvGrpSpPr>
            <p:grpSpPr>
              <a:xfrm>
                <a:off x="3216722" y="9111525"/>
                <a:ext cx="18672203" cy="3942762"/>
                <a:chOff x="5350322" y="7435125"/>
                <a:chExt cx="18672203" cy="3942762"/>
              </a:xfrm>
            </p:grpSpPr>
            <p:grpSp>
              <p:nvGrpSpPr>
                <p:cNvPr id="220" name="Google Shape;220;p24"/>
                <p:cNvGrpSpPr/>
                <p:nvPr/>
              </p:nvGrpSpPr>
              <p:grpSpPr>
                <a:xfrm>
                  <a:off x="5350322" y="7435125"/>
                  <a:ext cx="18291203" cy="3942762"/>
                  <a:chOff x="5350322" y="7435125"/>
                  <a:chExt cx="18291203" cy="3942762"/>
                </a:xfrm>
              </p:grpSpPr>
              <p:pic>
                <p:nvPicPr>
                  <p:cNvPr id="221" name="Google Shape;221;p24" descr="istockphoto-1138817616-612x612.jpg"/>
                  <p:cNvPicPr preferRelativeResize="0"/>
                  <p:nvPr/>
                </p:nvPicPr>
                <p:blipFill rotWithShape="1">
                  <a:blip r:embed="rId3">
                    <a:alphaModFix/>
                  </a:blip>
                  <a:srcRect/>
                  <a:stretch/>
                </p:blipFill>
                <p:spPr>
                  <a:xfrm>
                    <a:off x="5350322" y="7435125"/>
                    <a:ext cx="6615558" cy="3942762"/>
                  </a:xfrm>
                  <a:prstGeom prst="rect">
                    <a:avLst/>
                  </a:prstGeom>
                  <a:noFill/>
                  <a:ln>
                    <a:noFill/>
                  </a:ln>
                </p:spPr>
              </p:pic>
              <p:grpSp>
                <p:nvGrpSpPr>
                  <p:cNvPr id="222" name="Google Shape;222;p24"/>
                  <p:cNvGrpSpPr/>
                  <p:nvPr/>
                </p:nvGrpSpPr>
                <p:grpSpPr>
                  <a:xfrm>
                    <a:off x="13572925" y="7465025"/>
                    <a:ext cx="9306600" cy="2040000"/>
                    <a:chOff x="797700" y="6206700"/>
                    <a:chExt cx="9306600" cy="2040000"/>
                  </a:xfrm>
                </p:grpSpPr>
                <p:sp>
                  <p:nvSpPr>
                    <p:cNvPr id="223" name="Google Shape;223;p24"/>
                    <p:cNvSpPr/>
                    <p:nvPr/>
                  </p:nvSpPr>
                  <p:spPr>
                    <a:xfrm>
                      <a:off x="797700" y="6206700"/>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4" name="Google Shape;224;p24"/>
                    <p:cNvGrpSpPr/>
                    <p:nvPr/>
                  </p:nvGrpSpPr>
                  <p:grpSpPr>
                    <a:xfrm>
                      <a:off x="1112301" y="6251567"/>
                      <a:ext cx="1990082" cy="1734806"/>
                      <a:chOff x="959587" y="-94152"/>
                      <a:chExt cx="3024900" cy="2133571"/>
                    </a:xfrm>
                  </p:grpSpPr>
                  <p:sp>
                    <p:nvSpPr>
                      <p:cNvPr id="225" name="Google Shape;225;p24"/>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26" name="Google Shape;226;p24"/>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24"/>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28" name="Google Shape;228;p24"/>
                    <p:cNvCxnSpPr/>
                    <p:nvPr/>
                  </p:nvCxnSpPr>
                  <p:spPr>
                    <a:xfrm>
                      <a:off x="3104563" y="7407793"/>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229" name="Google Shape;229;p24"/>
                    <p:cNvCxnSpPr/>
                    <p:nvPr/>
                  </p:nvCxnSpPr>
                  <p:spPr>
                    <a:xfrm>
                      <a:off x="5719781" y="7407793"/>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230" name="Google Shape;230;p24"/>
                    <p:cNvSpPr txBox="1"/>
                    <p:nvPr/>
                  </p:nvSpPr>
                  <p:spPr>
                    <a:xfrm>
                      <a:off x="6320711" y="6860484"/>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31" name="Google Shape;231;p24"/>
                    <p:cNvGrpSpPr/>
                    <p:nvPr/>
                  </p:nvGrpSpPr>
                  <p:grpSpPr>
                    <a:xfrm>
                      <a:off x="7109529" y="6250497"/>
                      <a:ext cx="2547232" cy="1184202"/>
                      <a:chOff x="14551014" y="3833573"/>
                      <a:chExt cx="3871762" cy="1456404"/>
                    </a:xfrm>
                  </p:grpSpPr>
                  <p:cxnSp>
                    <p:nvCxnSpPr>
                      <p:cNvPr id="232" name="Google Shape;232;p24"/>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233" name="Google Shape;233;p24"/>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4" name="Google Shape;234;p24"/>
                    <p:cNvSpPr/>
                    <p:nvPr/>
                  </p:nvSpPr>
                  <p:spPr>
                    <a:xfrm>
                      <a:off x="7740700" y="68306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35" name="Google Shape;235;p24"/>
                    <p:cNvSpPr txBox="1"/>
                    <p:nvPr/>
                  </p:nvSpPr>
                  <p:spPr>
                    <a:xfrm>
                      <a:off x="7762580" y="7056164"/>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6" name="Google Shape;236;p24"/>
                    <p:cNvSpPr/>
                    <p:nvPr/>
                  </p:nvSpPr>
                  <p:spPr>
                    <a:xfrm>
                      <a:off x="3735875" y="684014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37" name="Google Shape;237;p24"/>
                    <p:cNvSpPr txBox="1"/>
                    <p:nvPr/>
                  </p:nvSpPr>
                  <p:spPr>
                    <a:xfrm>
                      <a:off x="3757756" y="7065640"/>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8" name="Google Shape;238;p24"/>
                    <p:cNvSpPr txBox="1"/>
                    <p:nvPr/>
                  </p:nvSpPr>
                  <p:spPr>
                    <a:xfrm>
                      <a:off x="3810136" y="6251554"/>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39" name="Google Shape;239;p24"/>
                  <p:cNvCxnSpPr/>
                  <p:nvPr/>
                </p:nvCxnSpPr>
                <p:spPr>
                  <a:xfrm>
                    <a:off x="12196400" y="9625245"/>
                    <a:ext cx="1368300" cy="0"/>
                  </a:xfrm>
                  <a:prstGeom prst="straightConnector1">
                    <a:avLst/>
                  </a:prstGeom>
                  <a:noFill/>
                  <a:ln w="50800" cap="flat" cmpd="sng">
                    <a:solidFill>
                      <a:srgbClr val="000000"/>
                    </a:solidFill>
                    <a:prstDash val="solid"/>
                    <a:miter lim="400000"/>
                    <a:headEnd type="none" w="sm" len="sm"/>
                    <a:tailEnd type="triangle" w="med" len="med"/>
                  </a:ln>
                </p:spPr>
              </p:cxnSp>
              <p:grpSp>
                <p:nvGrpSpPr>
                  <p:cNvPr id="240" name="Google Shape;240;p24"/>
                  <p:cNvGrpSpPr/>
                  <p:nvPr/>
                </p:nvGrpSpPr>
                <p:grpSpPr>
                  <a:xfrm>
                    <a:off x="13953925" y="7769825"/>
                    <a:ext cx="9306600" cy="2040000"/>
                    <a:chOff x="797700" y="6206700"/>
                    <a:chExt cx="9306600" cy="2040000"/>
                  </a:xfrm>
                </p:grpSpPr>
                <p:sp>
                  <p:nvSpPr>
                    <p:cNvPr id="241" name="Google Shape;241;p24"/>
                    <p:cNvSpPr/>
                    <p:nvPr/>
                  </p:nvSpPr>
                  <p:spPr>
                    <a:xfrm>
                      <a:off x="797700" y="6206700"/>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2" name="Google Shape;242;p24"/>
                    <p:cNvGrpSpPr/>
                    <p:nvPr/>
                  </p:nvGrpSpPr>
                  <p:grpSpPr>
                    <a:xfrm>
                      <a:off x="1112301" y="6251567"/>
                      <a:ext cx="1990082" cy="1734806"/>
                      <a:chOff x="959587" y="-94152"/>
                      <a:chExt cx="3024900" cy="2133571"/>
                    </a:xfrm>
                  </p:grpSpPr>
                  <p:sp>
                    <p:nvSpPr>
                      <p:cNvPr id="243" name="Google Shape;243;p24"/>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44" name="Google Shape;244;p24"/>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5" name="Google Shape;245;p24"/>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46" name="Google Shape;246;p24"/>
                    <p:cNvCxnSpPr/>
                    <p:nvPr/>
                  </p:nvCxnSpPr>
                  <p:spPr>
                    <a:xfrm>
                      <a:off x="3104563" y="7407793"/>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247" name="Google Shape;247;p24"/>
                    <p:cNvCxnSpPr/>
                    <p:nvPr/>
                  </p:nvCxnSpPr>
                  <p:spPr>
                    <a:xfrm>
                      <a:off x="5719781" y="7407793"/>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248" name="Google Shape;248;p24"/>
                    <p:cNvSpPr txBox="1"/>
                    <p:nvPr/>
                  </p:nvSpPr>
                  <p:spPr>
                    <a:xfrm>
                      <a:off x="6320711" y="6860484"/>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49" name="Google Shape;249;p24"/>
                    <p:cNvGrpSpPr/>
                    <p:nvPr/>
                  </p:nvGrpSpPr>
                  <p:grpSpPr>
                    <a:xfrm>
                      <a:off x="7109529" y="6250497"/>
                      <a:ext cx="2547232" cy="1184202"/>
                      <a:chOff x="14551014" y="3833573"/>
                      <a:chExt cx="3871762" cy="1456404"/>
                    </a:xfrm>
                  </p:grpSpPr>
                  <p:cxnSp>
                    <p:nvCxnSpPr>
                      <p:cNvPr id="250" name="Google Shape;250;p24"/>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251" name="Google Shape;251;p24"/>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52" name="Google Shape;252;p24"/>
                    <p:cNvSpPr/>
                    <p:nvPr/>
                  </p:nvSpPr>
                  <p:spPr>
                    <a:xfrm>
                      <a:off x="7740700" y="68306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53" name="Google Shape;253;p24"/>
                    <p:cNvSpPr txBox="1"/>
                    <p:nvPr/>
                  </p:nvSpPr>
                  <p:spPr>
                    <a:xfrm>
                      <a:off x="7762580" y="7056164"/>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4" name="Google Shape;254;p24"/>
                    <p:cNvSpPr/>
                    <p:nvPr/>
                  </p:nvSpPr>
                  <p:spPr>
                    <a:xfrm>
                      <a:off x="3735875" y="684014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55" name="Google Shape;255;p24"/>
                    <p:cNvSpPr txBox="1"/>
                    <p:nvPr/>
                  </p:nvSpPr>
                  <p:spPr>
                    <a:xfrm>
                      <a:off x="3757756" y="7065640"/>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24"/>
                    <p:cNvSpPr txBox="1"/>
                    <p:nvPr/>
                  </p:nvSpPr>
                  <p:spPr>
                    <a:xfrm>
                      <a:off x="3810136" y="6251554"/>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57" name="Google Shape;257;p24"/>
                  <p:cNvGrpSpPr/>
                  <p:nvPr/>
                </p:nvGrpSpPr>
                <p:grpSpPr>
                  <a:xfrm>
                    <a:off x="14334925" y="8150825"/>
                    <a:ext cx="9306600" cy="2040000"/>
                    <a:chOff x="797700" y="6206700"/>
                    <a:chExt cx="9306600" cy="2040000"/>
                  </a:xfrm>
                </p:grpSpPr>
                <p:sp>
                  <p:nvSpPr>
                    <p:cNvPr id="258" name="Google Shape;258;p24"/>
                    <p:cNvSpPr/>
                    <p:nvPr/>
                  </p:nvSpPr>
                  <p:spPr>
                    <a:xfrm>
                      <a:off x="797700" y="6206700"/>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9" name="Google Shape;259;p24"/>
                    <p:cNvGrpSpPr/>
                    <p:nvPr/>
                  </p:nvGrpSpPr>
                  <p:grpSpPr>
                    <a:xfrm>
                      <a:off x="1112301" y="6251567"/>
                      <a:ext cx="1990082" cy="1734806"/>
                      <a:chOff x="959587" y="-94152"/>
                      <a:chExt cx="3024900" cy="2133571"/>
                    </a:xfrm>
                  </p:grpSpPr>
                  <p:sp>
                    <p:nvSpPr>
                      <p:cNvPr id="260" name="Google Shape;260;p24"/>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61" name="Google Shape;261;p24"/>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2" name="Google Shape;262;p24"/>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63" name="Google Shape;263;p24"/>
                    <p:cNvCxnSpPr/>
                    <p:nvPr/>
                  </p:nvCxnSpPr>
                  <p:spPr>
                    <a:xfrm>
                      <a:off x="3104563" y="7407793"/>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264" name="Google Shape;264;p24"/>
                    <p:cNvCxnSpPr/>
                    <p:nvPr/>
                  </p:nvCxnSpPr>
                  <p:spPr>
                    <a:xfrm>
                      <a:off x="5719781" y="7407793"/>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265" name="Google Shape;265;p24"/>
                    <p:cNvSpPr txBox="1"/>
                    <p:nvPr/>
                  </p:nvSpPr>
                  <p:spPr>
                    <a:xfrm>
                      <a:off x="6320711" y="6860484"/>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66" name="Google Shape;266;p24"/>
                    <p:cNvGrpSpPr/>
                    <p:nvPr/>
                  </p:nvGrpSpPr>
                  <p:grpSpPr>
                    <a:xfrm>
                      <a:off x="7109529" y="6250497"/>
                      <a:ext cx="2547232" cy="1184202"/>
                      <a:chOff x="14551014" y="3833573"/>
                      <a:chExt cx="3871762" cy="1456404"/>
                    </a:xfrm>
                  </p:grpSpPr>
                  <p:cxnSp>
                    <p:nvCxnSpPr>
                      <p:cNvPr id="267" name="Google Shape;267;p24"/>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268" name="Google Shape;268;p24"/>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69" name="Google Shape;269;p24"/>
                    <p:cNvSpPr/>
                    <p:nvPr/>
                  </p:nvSpPr>
                  <p:spPr>
                    <a:xfrm>
                      <a:off x="7740700" y="68306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70" name="Google Shape;270;p24"/>
                    <p:cNvSpPr txBox="1"/>
                    <p:nvPr/>
                  </p:nvSpPr>
                  <p:spPr>
                    <a:xfrm>
                      <a:off x="7762580" y="7056164"/>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1" name="Google Shape;271;p24"/>
                    <p:cNvSpPr/>
                    <p:nvPr/>
                  </p:nvSpPr>
                  <p:spPr>
                    <a:xfrm>
                      <a:off x="3735875" y="684014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72" name="Google Shape;272;p24"/>
                    <p:cNvSpPr txBox="1"/>
                    <p:nvPr/>
                  </p:nvSpPr>
                  <p:spPr>
                    <a:xfrm>
                      <a:off x="3757756" y="7065640"/>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24"/>
                    <p:cNvSpPr txBox="1"/>
                    <p:nvPr/>
                  </p:nvSpPr>
                  <p:spPr>
                    <a:xfrm>
                      <a:off x="3810136" y="6251554"/>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74" name="Google Shape;274;p24"/>
                <p:cNvGrpSpPr/>
                <p:nvPr/>
              </p:nvGrpSpPr>
              <p:grpSpPr>
                <a:xfrm>
                  <a:off x="14715925" y="8531825"/>
                  <a:ext cx="9306600" cy="2040000"/>
                  <a:chOff x="797700" y="6206700"/>
                  <a:chExt cx="9306600" cy="2040000"/>
                </a:xfrm>
              </p:grpSpPr>
              <p:sp>
                <p:nvSpPr>
                  <p:cNvPr id="275" name="Google Shape;275;p24"/>
                  <p:cNvSpPr/>
                  <p:nvPr/>
                </p:nvSpPr>
                <p:spPr>
                  <a:xfrm>
                    <a:off x="797700" y="6206700"/>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76" name="Google Shape;276;p24"/>
                  <p:cNvGrpSpPr/>
                  <p:nvPr/>
                </p:nvGrpSpPr>
                <p:grpSpPr>
                  <a:xfrm>
                    <a:off x="1112301" y="6251567"/>
                    <a:ext cx="1990082" cy="1734806"/>
                    <a:chOff x="959587" y="-94152"/>
                    <a:chExt cx="3024900" cy="2133571"/>
                  </a:xfrm>
                </p:grpSpPr>
                <p:sp>
                  <p:nvSpPr>
                    <p:cNvPr id="277" name="Google Shape;277;p24"/>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78" name="Google Shape;278;p24"/>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24"/>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80" name="Google Shape;280;p24"/>
                  <p:cNvCxnSpPr/>
                  <p:nvPr/>
                </p:nvCxnSpPr>
                <p:spPr>
                  <a:xfrm>
                    <a:off x="3104563" y="7407793"/>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281" name="Google Shape;281;p24"/>
                  <p:cNvCxnSpPr/>
                  <p:nvPr/>
                </p:nvCxnSpPr>
                <p:spPr>
                  <a:xfrm>
                    <a:off x="5719781" y="7407793"/>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282" name="Google Shape;282;p24"/>
                  <p:cNvSpPr txBox="1"/>
                  <p:nvPr/>
                </p:nvSpPr>
                <p:spPr>
                  <a:xfrm>
                    <a:off x="6320711" y="6860484"/>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83" name="Google Shape;283;p24"/>
                  <p:cNvGrpSpPr/>
                  <p:nvPr/>
                </p:nvGrpSpPr>
                <p:grpSpPr>
                  <a:xfrm>
                    <a:off x="7109529" y="6250497"/>
                    <a:ext cx="2547232" cy="1184202"/>
                    <a:chOff x="14551014" y="3833573"/>
                    <a:chExt cx="3871762" cy="1456404"/>
                  </a:xfrm>
                </p:grpSpPr>
                <p:cxnSp>
                  <p:nvCxnSpPr>
                    <p:cNvPr id="284" name="Google Shape;284;p24"/>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285" name="Google Shape;285;p24"/>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86" name="Google Shape;286;p24"/>
                  <p:cNvSpPr/>
                  <p:nvPr/>
                </p:nvSpPr>
                <p:spPr>
                  <a:xfrm>
                    <a:off x="7740700" y="68306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87" name="Google Shape;287;p24"/>
                  <p:cNvSpPr txBox="1"/>
                  <p:nvPr/>
                </p:nvSpPr>
                <p:spPr>
                  <a:xfrm>
                    <a:off x="7762580" y="7056164"/>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8" name="Google Shape;288;p24"/>
                  <p:cNvSpPr/>
                  <p:nvPr/>
                </p:nvSpPr>
                <p:spPr>
                  <a:xfrm>
                    <a:off x="3735875" y="684014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89" name="Google Shape;289;p24"/>
                  <p:cNvSpPr txBox="1"/>
                  <p:nvPr/>
                </p:nvSpPr>
                <p:spPr>
                  <a:xfrm>
                    <a:off x="3757756" y="7065640"/>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0" name="Google Shape;290;p24"/>
                  <p:cNvSpPr txBox="1"/>
                  <p:nvPr/>
                </p:nvSpPr>
                <p:spPr>
                  <a:xfrm>
                    <a:off x="3810136" y="6251554"/>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291" name="Google Shape;291;p24"/>
              <p:cNvSpPr txBox="1"/>
              <p:nvPr/>
            </p:nvSpPr>
            <p:spPr>
              <a:xfrm>
                <a:off x="1054925" y="7010400"/>
                <a:ext cx="21207300" cy="1723520"/>
              </a:xfrm>
              <a:prstGeom prst="rect">
                <a:avLst/>
              </a:prstGeom>
              <a:noFill/>
              <a:ln>
                <a:noFill/>
              </a:ln>
            </p:spPr>
            <p:txBody>
              <a:bodyPr spcFirstLastPara="1" wrap="square" lIns="45713" tIns="45713" rIns="45713" bIns="45713"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CAREER is first trained to a dataset of 23.7M resumes to learn representations:</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sp>
          <p:nvSpPr>
            <p:cNvPr id="292" name="Google Shape;292;p24"/>
            <p:cNvSpPr txBox="1"/>
            <p:nvPr/>
          </p:nvSpPr>
          <p:spPr>
            <a:xfrm>
              <a:off x="1155425" y="11975550"/>
              <a:ext cx="21207300" cy="954080"/>
            </a:xfrm>
            <a:prstGeom prst="rect">
              <a:avLst/>
            </a:prstGeom>
            <a:noFill/>
            <a:ln>
              <a:noFill/>
            </a:ln>
          </p:spPr>
          <p:txBody>
            <a:bodyPr spcFirstLastPara="1" wrap="square" lIns="45713" tIns="45713" rIns="45713" bIns="45713"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These representations are then adjusted to predict wage.  </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sp>
        <p:nvSpPr>
          <p:cNvPr id="293" name="Google Shape;293;p24"/>
          <p:cNvSpPr txBox="1"/>
          <p:nvPr/>
        </p:nvSpPr>
        <p:spPr>
          <a:xfrm>
            <a:off x="525938" y="2183975"/>
            <a:ext cx="11535600" cy="8655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But longitudinal surveys collected in the U.S. are small.</a:t>
            </a:r>
            <a:endParaRPr kumimoji="0" sz="25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8738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3600" dirty="0"/>
              <a:t>Modeling histories with machine learning</a:t>
            </a:r>
            <a:endParaRPr sz="3600" dirty="0"/>
          </a:p>
        </p:txBody>
      </p:sp>
      <p:sp>
        <p:nvSpPr>
          <p:cNvPr id="125" name="Google Shape;125;p20"/>
          <p:cNvSpPr txBox="1"/>
          <p:nvPr/>
        </p:nvSpPr>
        <p:spPr>
          <a:xfrm>
            <a:off x="525938" y="1306275"/>
            <a:ext cx="11448750" cy="138135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We develop machine learning methods to include occupational histories in GWG decompositions by learning </a:t>
            </a:r>
            <a:r>
              <a:rPr kumimoji="0" lang="en-US"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low-dimensional </a:t>
            </a:r>
            <a:r>
              <a:rPr kumimoji="0" lang="en-US" sz="2500" b="1" i="1" u="none" strike="noStrike" kern="0" cap="none" spc="0" normalizeH="0" baseline="0" noProof="0">
                <a:ln>
                  <a:noFill/>
                </a:ln>
                <a:solidFill>
                  <a:srgbClr val="000000"/>
                </a:solidFill>
                <a:effectLst/>
                <a:uLnTx/>
                <a:uFillTx/>
                <a:latin typeface="Helvetica Neue"/>
                <a:ea typeface="Helvetica Neue"/>
                <a:cs typeface="Helvetica Neue"/>
                <a:sym typeface="Helvetica Neue"/>
              </a:rPr>
              <a:t>representations</a:t>
            </a:r>
            <a:r>
              <a:rPr kumimoji="0" lang="en-US"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of history </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126" name="Google Shape;126;p20"/>
          <p:cNvGrpSpPr/>
          <p:nvPr/>
        </p:nvGrpSpPr>
        <p:grpSpPr>
          <a:xfrm>
            <a:off x="516350" y="3943363"/>
            <a:ext cx="11535600" cy="2712163"/>
            <a:chOff x="1032700" y="7886725"/>
            <a:chExt cx="23071200" cy="5424325"/>
          </a:xfrm>
        </p:grpSpPr>
        <p:sp>
          <p:nvSpPr>
            <p:cNvPr id="127" name="Google Shape;127;p20"/>
            <p:cNvSpPr txBox="1"/>
            <p:nvPr/>
          </p:nvSpPr>
          <p:spPr>
            <a:xfrm>
              <a:off x="1032700" y="9321925"/>
              <a:ext cx="23071200" cy="190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On PSID, our out-of-sample wage </a:t>
              </a:r>
              <a:r>
                <a:rPr kumimoji="0" lang="en-US" sz="2500" b="0" i="1" u="none" strike="noStrike" kern="0" cap="none" spc="0" normalizeH="0" baseline="0" noProof="0">
                  <a:ln>
                    <a:noFill/>
                  </a:ln>
                  <a:solidFill>
                    <a:srgbClr val="000000"/>
                  </a:solidFill>
                  <a:effectLst/>
                  <a:uLnTx/>
                  <a:uFillTx/>
                  <a:latin typeface="Helvetica Neue"/>
                  <a:ea typeface="Helvetica Neue"/>
                  <a:cs typeface="Helvetica Neue"/>
                  <a:sym typeface="Helvetica Neue"/>
                </a:rPr>
                <a:t>R</a:t>
              </a:r>
              <a:r>
                <a:rPr kumimoji="0" lang="en-US" sz="2500" b="0" i="1" u="none" strike="noStrike" kern="0" cap="none" spc="0" normalizeH="0" baseline="30000" noProof="0">
                  <a:ln>
                    <a:noFill/>
                  </a:ln>
                  <a:solidFill>
                    <a:srgbClr val="000000"/>
                  </a:solidFill>
                  <a:effectLst/>
                  <a:uLnTx/>
                  <a:uFillTx/>
                  <a:latin typeface="Helvetica Neue"/>
                  <a:ea typeface="Helvetica Neue"/>
                  <a:cs typeface="Helvetica Neue"/>
                  <a:sym typeface="Helvetica Neue"/>
                </a:rPr>
                <a:t>2</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improves from 0.46 to 0.53, when additionally conditioning on representations of history.</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28" name="Google Shape;128;p20"/>
            <p:cNvSpPr txBox="1"/>
            <p:nvPr/>
          </p:nvSpPr>
          <p:spPr>
            <a:xfrm>
              <a:off x="1032700" y="11271050"/>
              <a:ext cx="22182600" cy="20400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Representations of history explain ~25% of GWG that is unexplained with standard covariates.</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29" name="Google Shape;129;p20"/>
            <p:cNvSpPr txBox="1"/>
            <p:nvPr/>
          </p:nvSpPr>
          <p:spPr>
            <a:xfrm>
              <a:off x="1119550" y="7886725"/>
              <a:ext cx="22897500" cy="14352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We analyze a dataset of 24M resumes to help learn these representations.</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grpSp>
        <p:nvGrpSpPr>
          <p:cNvPr id="130" name="Google Shape;130;p20"/>
          <p:cNvGrpSpPr/>
          <p:nvPr/>
        </p:nvGrpSpPr>
        <p:grpSpPr>
          <a:xfrm>
            <a:off x="945038" y="2335175"/>
            <a:ext cx="10035144" cy="1521988"/>
            <a:chOff x="1661475" y="7413550"/>
            <a:chExt cx="20070287" cy="3043975"/>
          </a:xfrm>
        </p:grpSpPr>
        <p:cxnSp>
          <p:nvCxnSpPr>
            <p:cNvPr id="131" name="Google Shape;131;p20"/>
            <p:cNvCxnSpPr/>
            <p:nvPr/>
          </p:nvCxnSpPr>
          <p:spPr>
            <a:xfrm>
              <a:off x="11891600" y="9396645"/>
              <a:ext cx="1368300" cy="0"/>
            </a:xfrm>
            <a:prstGeom prst="straightConnector1">
              <a:avLst/>
            </a:prstGeom>
            <a:noFill/>
            <a:ln w="50800" cap="flat" cmpd="sng">
              <a:solidFill>
                <a:srgbClr val="000000"/>
              </a:solidFill>
              <a:prstDash val="solid"/>
              <a:miter lim="400000"/>
              <a:headEnd type="none" w="sm" len="sm"/>
              <a:tailEnd type="triangle" w="med" len="med"/>
            </a:ln>
          </p:spPr>
        </p:cxnSp>
        <p:grpSp>
          <p:nvGrpSpPr>
            <p:cNvPr id="132" name="Google Shape;132;p20"/>
            <p:cNvGrpSpPr/>
            <p:nvPr/>
          </p:nvGrpSpPr>
          <p:grpSpPr>
            <a:xfrm>
              <a:off x="13819611" y="8993175"/>
              <a:ext cx="7912152" cy="1281887"/>
              <a:chOff x="9" y="0"/>
              <a:chExt cx="7694400" cy="1011750"/>
            </a:xfrm>
          </p:grpSpPr>
          <p:sp>
            <p:nvSpPr>
              <p:cNvPr id="133" name="Google Shape;133;p20"/>
              <p:cNvSpPr/>
              <p:nvPr/>
            </p:nvSpPr>
            <p:spPr>
              <a:xfrm>
                <a:off x="9" y="0"/>
                <a:ext cx="7694400" cy="594600"/>
              </a:xfrm>
              <a:prstGeom prst="roundRect">
                <a:avLst>
                  <a:gd name="adj" fmla="val 32038"/>
                </a:avLst>
              </a:prstGeom>
              <a:no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134" name="Google Shape;134;p20"/>
              <p:cNvSpPr txBox="1"/>
              <p:nvPr/>
            </p:nvSpPr>
            <p:spPr>
              <a:xfrm>
                <a:off x="132083" y="54150"/>
                <a:ext cx="7514700" cy="957600"/>
              </a:xfrm>
              <a:prstGeom prst="rect">
                <a:avLst/>
              </a:prstGeom>
              <a:noFill/>
              <a:ln>
                <a:noFill/>
              </a:ln>
            </p:spPr>
            <p:txBody>
              <a:bodyPr spcFirstLastPara="1" wrap="square" lIns="25400" tIns="25400" rIns="25400" bIns="254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2500"/>
                  <a:buFontTx/>
                  <a:buNone/>
                  <a:tabLst/>
                  <a:defRPr/>
                </a:pPr>
                <a:r>
                  <a:rPr kumimoji="0" lang="en-US" sz="1750" b="1" i="0" u="none" strike="noStrike" kern="0" cap="none" spc="0" normalizeH="0" baseline="0" noProof="0">
                    <a:ln>
                      <a:noFill/>
                    </a:ln>
                    <a:solidFill>
                      <a:srgbClr val="000000"/>
                    </a:solidFill>
                    <a:effectLst/>
                    <a:uLnTx/>
                    <a:uFillTx/>
                    <a:latin typeface="Courier New"/>
                    <a:ea typeface="Courier New"/>
                    <a:cs typeface="Courier New"/>
                    <a:sym typeface="Courier New"/>
                  </a:rPr>
                  <a:t>3.4, -1.1, -3.5, 2.4, …, 0.1</a:t>
                </a:r>
                <a:endParaRPr kumimoji="0" sz="1750" b="1" i="0" u="none" strike="noStrike" kern="0" cap="none" spc="0" normalizeH="0" baseline="0" noProof="0">
                  <a:ln>
                    <a:noFill/>
                  </a:ln>
                  <a:solidFill>
                    <a:srgbClr val="000000"/>
                  </a:solidFill>
                  <a:effectLst/>
                  <a:uLnTx/>
                  <a:uFillTx/>
                  <a:latin typeface="Courier New"/>
                  <a:ea typeface="Courier New"/>
                  <a:cs typeface="Courier New"/>
                  <a:sym typeface="Courier New"/>
                </a:endParaRPr>
              </a:p>
            </p:txBody>
          </p:sp>
        </p:grpSp>
        <p:grpSp>
          <p:nvGrpSpPr>
            <p:cNvPr id="135" name="Google Shape;135;p20"/>
            <p:cNvGrpSpPr/>
            <p:nvPr/>
          </p:nvGrpSpPr>
          <p:grpSpPr>
            <a:xfrm>
              <a:off x="1661475" y="8417525"/>
              <a:ext cx="9306600" cy="2040000"/>
              <a:chOff x="797700" y="6206700"/>
              <a:chExt cx="9306600" cy="2040000"/>
            </a:xfrm>
          </p:grpSpPr>
          <p:sp>
            <p:nvSpPr>
              <p:cNvPr id="136" name="Google Shape;136;p20"/>
              <p:cNvSpPr/>
              <p:nvPr/>
            </p:nvSpPr>
            <p:spPr>
              <a:xfrm>
                <a:off x="797700" y="6206700"/>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7" name="Google Shape;137;p20"/>
              <p:cNvGrpSpPr/>
              <p:nvPr/>
            </p:nvGrpSpPr>
            <p:grpSpPr>
              <a:xfrm>
                <a:off x="1112301" y="6251567"/>
                <a:ext cx="1990082" cy="1734806"/>
                <a:chOff x="959587" y="-94152"/>
                <a:chExt cx="3024900" cy="2133571"/>
              </a:xfrm>
            </p:grpSpPr>
            <p:sp>
              <p:nvSpPr>
                <p:cNvPr id="138" name="Google Shape;138;p20"/>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139" name="Google Shape;139;p20"/>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20"/>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141" name="Google Shape;141;p20"/>
              <p:cNvCxnSpPr/>
              <p:nvPr/>
            </p:nvCxnSpPr>
            <p:spPr>
              <a:xfrm>
                <a:off x="3104563" y="7407793"/>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142" name="Google Shape;142;p20"/>
              <p:cNvCxnSpPr/>
              <p:nvPr/>
            </p:nvCxnSpPr>
            <p:spPr>
              <a:xfrm>
                <a:off x="5719781" y="7407793"/>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143" name="Google Shape;143;p20"/>
              <p:cNvSpPr txBox="1"/>
              <p:nvPr/>
            </p:nvSpPr>
            <p:spPr>
              <a:xfrm>
                <a:off x="6320711" y="6860484"/>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44" name="Google Shape;144;p20"/>
              <p:cNvGrpSpPr/>
              <p:nvPr/>
            </p:nvGrpSpPr>
            <p:grpSpPr>
              <a:xfrm>
                <a:off x="7109529" y="6250497"/>
                <a:ext cx="2547232" cy="1184202"/>
                <a:chOff x="14551014" y="3833573"/>
                <a:chExt cx="3871762" cy="1456404"/>
              </a:xfrm>
            </p:grpSpPr>
            <p:cxnSp>
              <p:nvCxnSpPr>
                <p:cNvPr id="145" name="Google Shape;145;p20"/>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146" name="Google Shape;146;p20"/>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47" name="Google Shape;147;p20"/>
              <p:cNvSpPr/>
              <p:nvPr/>
            </p:nvSpPr>
            <p:spPr>
              <a:xfrm>
                <a:off x="7740700" y="68306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148" name="Google Shape;148;p20"/>
              <p:cNvSpPr txBox="1"/>
              <p:nvPr/>
            </p:nvSpPr>
            <p:spPr>
              <a:xfrm>
                <a:off x="7762580" y="7056164"/>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149;p20"/>
              <p:cNvSpPr/>
              <p:nvPr/>
            </p:nvSpPr>
            <p:spPr>
              <a:xfrm>
                <a:off x="3735875" y="684014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150" name="Google Shape;150;p20"/>
              <p:cNvSpPr txBox="1"/>
              <p:nvPr/>
            </p:nvSpPr>
            <p:spPr>
              <a:xfrm>
                <a:off x="3757756" y="7065640"/>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151;p20"/>
              <p:cNvSpPr txBox="1"/>
              <p:nvPr/>
            </p:nvSpPr>
            <p:spPr>
              <a:xfrm>
                <a:off x="3810136" y="6251554"/>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52" name="Google Shape;152;p20"/>
            <p:cNvSpPr txBox="1"/>
            <p:nvPr/>
          </p:nvSpPr>
          <p:spPr>
            <a:xfrm>
              <a:off x="4176075" y="7413550"/>
              <a:ext cx="2425500" cy="1075800"/>
            </a:xfrm>
            <a:prstGeom prst="rect">
              <a:avLst/>
            </a:prstGeom>
            <a:noFill/>
            <a:ln>
              <a:noFill/>
            </a:ln>
          </p:spPr>
          <p:txBody>
            <a:bodyPr spcFirstLastPara="1" wrap="square" lIns="25400" tIns="25400" rIns="25400" bIns="25400" anchor="t" anchorCtr="0">
              <a:normAutofit fontScale="92500"/>
            </a:bodyPr>
            <a:lstStyle/>
            <a:p>
              <a:pPr marL="0" marR="0" lvl="0" indent="0" algn="l" defTabSz="457200" rtl="0" eaLnBrk="1" fontAlgn="auto" latinLnBrk="0" hangingPunct="1">
                <a:lnSpc>
                  <a:spcPct val="100000"/>
                </a:lnSpc>
                <a:spcBef>
                  <a:spcPts val="0"/>
                </a:spcBef>
                <a:spcAft>
                  <a:spcPts val="0"/>
                </a:spcAft>
                <a:buClr>
                  <a:srgbClr val="000000"/>
                </a:buClr>
                <a:buSzPct val="1100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History </a:t>
              </a:r>
              <a:r>
                <a:rPr kumimoji="0" lang="en-US" sz="2500" b="0" i="1" u="none" strike="noStrike" kern="0" cap="none" spc="0" normalizeH="0" baseline="0" noProof="0">
                  <a:ln>
                    <a:noFill/>
                  </a:ln>
                  <a:solidFill>
                    <a:srgbClr val="000000"/>
                  </a:solidFill>
                  <a:effectLst/>
                  <a:uLnTx/>
                  <a:uFillTx/>
                  <a:latin typeface="Helvetica Neue"/>
                  <a:ea typeface="Helvetica Neue"/>
                  <a:cs typeface="Helvetica Neue"/>
                  <a:sym typeface="Helvetica Neue"/>
                </a:rPr>
                <a:t>h</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53" name="Google Shape;153;p20"/>
            <p:cNvSpPr txBox="1"/>
            <p:nvPr/>
          </p:nvSpPr>
          <p:spPr>
            <a:xfrm>
              <a:off x="15377475" y="7413550"/>
              <a:ext cx="4770600" cy="1075800"/>
            </a:xfrm>
            <a:prstGeom prst="rect">
              <a:avLst/>
            </a:prstGeom>
            <a:noFill/>
            <a:ln>
              <a:noFill/>
            </a:ln>
          </p:spPr>
          <p:txBody>
            <a:bodyPr spcFirstLastPara="1" wrap="square" lIns="25400" tIns="25400" rIns="25400" bIns="25400" anchor="t" anchorCtr="0">
              <a:normAutofit fontScale="77500" lnSpcReduction="20000"/>
            </a:bodyPr>
            <a:lstStyle/>
            <a:p>
              <a:pPr marL="0" marR="0" lvl="0" indent="0" algn="l" defTabSz="457200" rtl="0" eaLnBrk="1" fontAlgn="auto" latinLnBrk="0" hangingPunct="1">
                <a:lnSpc>
                  <a:spcPct val="100000"/>
                </a:lnSpc>
                <a:spcBef>
                  <a:spcPts val="0"/>
                </a:spcBef>
                <a:spcAft>
                  <a:spcPts val="0"/>
                </a:spcAft>
                <a:buClr>
                  <a:srgbClr val="000000"/>
                </a:buClr>
                <a:buSzPct val="1100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Representation λ</a:t>
              </a:r>
              <a:r>
                <a:rPr kumimoji="0" lang="en-US" sz="2500" b="0" i="0" u="none" strike="noStrike" kern="0" cap="none" spc="0" normalizeH="0" baseline="-25000" noProof="0">
                  <a:ln>
                    <a:noFill/>
                  </a:ln>
                  <a:solidFill>
                    <a:srgbClr val="000000"/>
                  </a:solidFill>
                  <a:effectLst/>
                  <a:uLnTx/>
                  <a:uFillTx/>
                  <a:latin typeface="Helvetica Neue"/>
                  <a:ea typeface="Helvetica Neue"/>
                  <a:cs typeface="Helvetica Neue"/>
                  <a:sym typeface="Helvetica Neue"/>
                </a:rPr>
                <a:t>θ</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r>
                <a:rPr kumimoji="0" lang="en-US" sz="2500" b="0" i="1" u="none" strike="noStrike" kern="0" cap="none" spc="0" normalizeH="0" baseline="0" noProof="0">
                  <a:ln>
                    <a:noFill/>
                  </a:ln>
                  <a:solidFill>
                    <a:srgbClr val="000000"/>
                  </a:solidFill>
                  <a:effectLst/>
                  <a:uLnTx/>
                  <a:uFillTx/>
                  <a:latin typeface="Helvetica Neue"/>
                  <a:ea typeface="Helvetica Neue"/>
                  <a:cs typeface="Helvetica Neue"/>
                  <a:sym typeface="Helvetica Neue"/>
                </a:rPr>
                <a:t>h</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pic>
        <p:nvPicPr>
          <p:cNvPr id="2" name="Google Shape;208;p23">
            <a:extLst>
              <a:ext uri="{FF2B5EF4-FFF2-40B4-BE49-F238E27FC236}">
                <a16:creationId xmlns:a16="http://schemas.microsoft.com/office/drawing/2014/main" id="{913BA739-FB58-7F9F-A2C5-96967986FDD3}"/>
              </a:ext>
            </a:extLst>
          </p:cNvPr>
          <p:cNvPicPr preferRelativeResize="0"/>
          <p:nvPr/>
        </p:nvPicPr>
        <p:blipFill>
          <a:blip r:embed="rId3">
            <a:alphaModFix/>
          </a:blip>
          <a:stretch>
            <a:fillRect/>
          </a:stretch>
        </p:blipFill>
        <p:spPr>
          <a:xfrm>
            <a:off x="5051915" y="2030848"/>
            <a:ext cx="1929545" cy="717600"/>
          </a:xfrm>
          <a:prstGeom prst="rect">
            <a:avLst/>
          </a:prstGeom>
          <a:noFill/>
          <a:ln>
            <a:noFill/>
          </a:ln>
        </p:spPr>
      </p:pic>
    </p:spTree>
    <p:extLst>
      <p:ext uri="{BB962C8B-B14F-4D97-AF65-F5344CB8AC3E}">
        <p14:creationId xmlns:p14="http://schemas.microsoft.com/office/powerpoint/2010/main" val="12185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5400" dirty="0"/>
              <a:t>Fitting CAREER's representation</a:t>
            </a:r>
            <a:endParaRPr sz="5400" dirty="0"/>
          </a:p>
        </p:txBody>
      </p:sp>
      <p:sp>
        <p:nvSpPr>
          <p:cNvPr id="299" name="Google Shape;299;p25"/>
          <p:cNvSpPr/>
          <p:nvPr/>
        </p:nvSpPr>
        <p:spPr>
          <a:xfrm>
            <a:off x="8995463" y="2849573"/>
            <a:ext cx="995100" cy="57315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00" name="Google Shape;300;p25"/>
          <p:cNvSpPr txBox="1"/>
          <p:nvPr/>
        </p:nvSpPr>
        <p:spPr>
          <a:xfrm>
            <a:off x="9006403" y="2962320"/>
            <a:ext cx="973200" cy="297517"/>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25"/>
          <p:cNvSpPr txBox="1"/>
          <p:nvPr/>
        </p:nvSpPr>
        <p:spPr>
          <a:xfrm>
            <a:off x="2433300" y="2116186"/>
            <a:ext cx="5668200" cy="62355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Passively-collected resumes</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02" name="Google Shape;302;p25"/>
          <p:cNvSpPr/>
          <p:nvPr/>
        </p:nvSpPr>
        <p:spPr>
          <a:xfrm>
            <a:off x="2926238" y="2494263"/>
            <a:ext cx="4653300" cy="102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3" name="Google Shape;303;p25"/>
          <p:cNvGrpSpPr/>
          <p:nvPr/>
        </p:nvGrpSpPr>
        <p:grpSpPr>
          <a:xfrm>
            <a:off x="3083538" y="2516696"/>
            <a:ext cx="995041" cy="867403"/>
            <a:chOff x="959587" y="-94152"/>
            <a:chExt cx="3024900" cy="2133571"/>
          </a:xfrm>
        </p:grpSpPr>
        <p:sp>
          <p:nvSpPr>
            <p:cNvPr id="304" name="Google Shape;304;p25"/>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05" name="Google Shape;305;p25"/>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25"/>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307" name="Google Shape;307;p25"/>
          <p:cNvCxnSpPr/>
          <p:nvPr/>
        </p:nvCxnSpPr>
        <p:spPr>
          <a:xfrm>
            <a:off x="4079669" y="3094809"/>
            <a:ext cx="308250" cy="3150"/>
          </a:xfrm>
          <a:prstGeom prst="straightConnector1">
            <a:avLst/>
          </a:prstGeom>
          <a:noFill/>
          <a:ln w="38100" cap="flat" cmpd="sng">
            <a:solidFill>
              <a:srgbClr val="000000"/>
            </a:solidFill>
            <a:prstDash val="solid"/>
            <a:miter lim="400000"/>
            <a:headEnd type="none" w="sm" len="sm"/>
            <a:tailEnd type="triangle" w="med" len="med"/>
          </a:ln>
        </p:spPr>
      </p:cxnSp>
      <p:cxnSp>
        <p:nvCxnSpPr>
          <p:cNvPr id="308" name="Google Shape;308;p25"/>
          <p:cNvCxnSpPr/>
          <p:nvPr/>
        </p:nvCxnSpPr>
        <p:spPr>
          <a:xfrm>
            <a:off x="5387278" y="3094809"/>
            <a:ext cx="308250" cy="3150"/>
          </a:xfrm>
          <a:prstGeom prst="straightConnector1">
            <a:avLst/>
          </a:prstGeom>
          <a:noFill/>
          <a:ln w="38100" cap="flat" cmpd="sng">
            <a:solidFill>
              <a:srgbClr val="000000"/>
            </a:solidFill>
            <a:prstDash val="solid"/>
            <a:miter lim="400000"/>
            <a:headEnd type="none" w="sm" len="sm"/>
            <a:tailEnd type="triangle" w="med" len="med"/>
          </a:ln>
        </p:spPr>
      </p:cxnSp>
      <p:sp>
        <p:nvSpPr>
          <p:cNvPr id="309" name="Google Shape;309;p25"/>
          <p:cNvSpPr txBox="1"/>
          <p:nvPr/>
        </p:nvSpPr>
        <p:spPr>
          <a:xfrm>
            <a:off x="5687743" y="2821155"/>
            <a:ext cx="301200" cy="51885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10" name="Google Shape;310;p25"/>
          <p:cNvGrpSpPr/>
          <p:nvPr/>
        </p:nvGrpSpPr>
        <p:grpSpPr>
          <a:xfrm>
            <a:off x="6082152" y="2516162"/>
            <a:ext cx="1273616" cy="592101"/>
            <a:chOff x="14551014" y="3833573"/>
            <a:chExt cx="3871762" cy="1456404"/>
          </a:xfrm>
        </p:grpSpPr>
        <p:cxnSp>
          <p:nvCxnSpPr>
            <p:cNvPr id="311" name="Google Shape;311;p25"/>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312" name="Google Shape;312;p25"/>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13" name="Google Shape;313;p25"/>
          <p:cNvSpPr/>
          <p:nvPr/>
        </p:nvSpPr>
        <p:spPr>
          <a:xfrm>
            <a:off x="6397738" y="2806248"/>
            <a:ext cx="995100" cy="57315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14" name="Google Shape;314;p25"/>
          <p:cNvSpPr txBox="1"/>
          <p:nvPr/>
        </p:nvSpPr>
        <p:spPr>
          <a:xfrm>
            <a:off x="6408678" y="2918995"/>
            <a:ext cx="973200" cy="297517"/>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25"/>
          <p:cNvSpPr/>
          <p:nvPr/>
        </p:nvSpPr>
        <p:spPr>
          <a:xfrm>
            <a:off x="4395325" y="2810986"/>
            <a:ext cx="995100" cy="57315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16" name="Google Shape;316;p25"/>
          <p:cNvSpPr txBox="1"/>
          <p:nvPr/>
        </p:nvSpPr>
        <p:spPr>
          <a:xfrm>
            <a:off x="4406265" y="2923732"/>
            <a:ext cx="973200" cy="297517"/>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5"/>
          <p:cNvSpPr txBox="1"/>
          <p:nvPr/>
        </p:nvSpPr>
        <p:spPr>
          <a:xfrm>
            <a:off x="4432456" y="2516690"/>
            <a:ext cx="920850" cy="33598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25"/>
          <p:cNvSpPr txBox="1"/>
          <p:nvPr/>
        </p:nvSpPr>
        <p:spPr>
          <a:xfrm>
            <a:off x="8199263" y="2060888"/>
            <a:ext cx="2647800" cy="7176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Representation that predicts next job</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19" name="Google Shape;319;p25"/>
          <p:cNvSpPr txBox="1"/>
          <p:nvPr/>
        </p:nvSpPr>
        <p:spPr>
          <a:xfrm>
            <a:off x="4069875" y="1537613"/>
            <a:ext cx="2090250" cy="5772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a:t>
            </a:r>
            <a:endParaRPr kumimoji="0"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20" name="Google Shape;320;p25"/>
          <p:cNvSpPr txBox="1"/>
          <p:nvPr/>
        </p:nvSpPr>
        <p:spPr>
          <a:xfrm>
            <a:off x="8413275" y="1537613"/>
            <a:ext cx="2090250" cy="5772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Goal</a:t>
            </a:r>
            <a:endParaRPr kumimoji="0"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21" name="Google Shape;321;p25"/>
          <p:cNvSpPr txBox="1"/>
          <p:nvPr/>
        </p:nvSpPr>
        <p:spPr>
          <a:xfrm>
            <a:off x="452788" y="2305313"/>
            <a:ext cx="1993050" cy="149745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CAREER</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pretraining on large-scale resumes:</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322" name="Google Shape;322;p25"/>
          <p:cNvGrpSpPr/>
          <p:nvPr/>
        </p:nvGrpSpPr>
        <p:grpSpPr>
          <a:xfrm>
            <a:off x="452788" y="4135486"/>
            <a:ext cx="10432375" cy="2073340"/>
            <a:chOff x="905575" y="8042371"/>
            <a:chExt cx="20864750" cy="4146679"/>
          </a:xfrm>
        </p:grpSpPr>
        <p:sp>
          <p:nvSpPr>
            <p:cNvPr id="323" name="Google Shape;323;p25"/>
            <p:cNvSpPr txBox="1"/>
            <p:nvPr/>
          </p:nvSpPr>
          <p:spPr>
            <a:xfrm>
              <a:off x="5472750" y="11034650"/>
              <a:ext cx="6528900" cy="11544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covariates and gender</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24" name="Google Shape;324;p25"/>
            <p:cNvSpPr txBox="1"/>
            <p:nvPr/>
          </p:nvSpPr>
          <p:spPr>
            <a:xfrm>
              <a:off x="4866600" y="8042371"/>
              <a:ext cx="11336400" cy="12471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Survey data</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25" name="Google Shape;325;p25"/>
            <p:cNvSpPr/>
            <p:nvPr/>
          </p:nvSpPr>
          <p:spPr>
            <a:xfrm>
              <a:off x="5852475" y="8798525"/>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26" name="Google Shape;326;p25"/>
            <p:cNvGrpSpPr/>
            <p:nvPr/>
          </p:nvGrpSpPr>
          <p:grpSpPr>
            <a:xfrm>
              <a:off x="6167076" y="8843392"/>
              <a:ext cx="1990082" cy="1734806"/>
              <a:chOff x="959587" y="-94152"/>
              <a:chExt cx="3024900" cy="2133571"/>
            </a:xfrm>
          </p:grpSpPr>
          <p:sp>
            <p:nvSpPr>
              <p:cNvPr id="327" name="Google Shape;327;p25"/>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28" name="Google Shape;328;p25"/>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2002</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9" name="Google Shape;329;p25"/>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Tutor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330" name="Google Shape;330;p25"/>
            <p:cNvCxnSpPr/>
            <p:nvPr/>
          </p:nvCxnSpPr>
          <p:spPr>
            <a:xfrm>
              <a:off x="8159338" y="9999618"/>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331" name="Google Shape;331;p25"/>
            <p:cNvCxnSpPr/>
            <p:nvPr/>
          </p:nvCxnSpPr>
          <p:spPr>
            <a:xfrm>
              <a:off x="10774556" y="9999618"/>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332" name="Google Shape;332;p25"/>
            <p:cNvSpPr txBox="1"/>
            <p:nvPr/>
          </p:nvSpPr>
          <p:spPr>
            <a:xfrm>
              <a:off x="11375486" y="9452309"/>
              <a:ext cx="602400" cy="1037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75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33" name="Google Shape;333;p25"/>
            <p:cNvGrpSpPr/>
            <p:nvPr/>
          </p:nvGrpSpPr>
          <p:grpSpPr>
            <a:xfrm>
              <a:off x="12164304" y="8842322"/>
              <a:ext cx="2547232" cy="1184202"/>
              <a:chOff x="14551014" y="3833573"/>
              <a:chExt cx="3871762" cy="1456404"/>
            </a:xfrm>
          </p:grpSpPr>
          <p:cxnSp>
            <p:nvCxnSpPr>
              <p:cNvPr id="334" name="Google Shape;334;p25"/>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335" name="Google Shape;335;p25"/>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2023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36" name="Google Shape;336;p25"/>
            <p:cNvSpPr/>
            <p:nvPr/>
          </p:nvSpPr>
          <p:spPr>
            <a:xfrm>
              <a:off x="12795475" y="942249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37" name="Google Shape;337;p25"/>
            <p:cNvSpPr txBox="1"/>
            <p:nvPr/>
          </p:nvSpPr>
          <p:spPr>
            <a:xfrm>
              <a:off x="12817355" y="9647989"/>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Teacher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25"/>
            <p:cNvSpPr/>
            <p:nvPr/>
          </p:nvSpPr>
          <p:spPr>
            <a:xfrm>
              <a:off x="8790650" y="94319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39" name="Google Shape;339;p25"/>
            <p:cNvSpPr txBox="1"/>
            <p:nvPr/>
          </p:nvSpPr>
          <p:spPr>
            <a:xfrm>
              <a:off x="8812531" y="9428943"/>
              <a:ext cx="1946400" cy="10874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Graduate student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25"/>
            <p:cNvSpPr txBox="1"/>
            <p:nvPr/>
          </p:nvSpPr>
          <p:spPr>
            <a:xfrm>
              <a:off x="8864911" y="8843379"/>
              <a:ext cx="1841700" cy="6719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700"/>
                <a:buFontTx/>
                <a:buNone/>
                <a:tabLst/>
                <a:defRPr/>
              </a:pPr>
              <a:r>
                <a:rPr kumimoji="0" lang="en-US" sz="18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2003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25"/>
            <p:cNvSpPr txBox="1"/>
            <p:nvPr/>
          </p:nvSpPr>
          <p:spPr>
            <a:xfrm>
              <a:off x="905575" y="8877825"/>
              <a:ext cx="3986100" cy="32037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CAREER</a:t>
              </a: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fine-tuning on longitudinal surveys:</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42" name="Google Shape;342;p25"/>
            <p:cNvSpPr txBox="1"/>
            <p:nvPr/>
          </p:nvSpPr>
          <p:spPr>
            <a:xfrm>
              <a:off x="16474725" y="8388975"/>
              <a:ext cx="5295600" cy="16797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Predict wage</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343" name="Google Shape;343;p25"/>
            <p:cNvGrpSpPr/>
            <p:nvPr/>
          </p:nvGrpSpPr>
          <p:grpSpPr>
            <a:xfrm>
              <a:off x="17990925" y="9509146"/>
              <a:ext cx="1990200" cy="1146300"/>
              <a:chOff x="3625900" y="6678271"/>
              <a:chExt cx="1990200" cy="1146300"/>
            </a:xfrm>
          </p:grpSpPr>
          <p:sp>
            <p:nvSpPr>
              <p:cNvPr id="344" name="Google Shape;344;p25"/>
              <p:cNvSpPr/>
              <p:nvPr/>
            </p:nvSpPr>
            <p:spPr>
              <a:xfrm>
                <a:off x="3625900" y="6678271"/>
                <a:ext cx="1990200" cy="1146300"/>
              </a:xfrm>
              <a:prstGeom prst="roundRect">
                <a:avLst>
                  <a:gd name="adj" fmla="val 50000"/>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45" name="Google Shape;345;p25"/>
              <p:cNvSpPr txBox="1"/>
              <p:nvPr/>
            </p:nvSpPr>
            <p:spPr>
              <a:xfrm>
                <a:off x="3647780" y="6935791"/>
                <a:ext cx="194640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$24/hour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Tree>
    <p:extLst>
      <p:ext uri="{BB962C8B-B14F-4D97-AF65-F5344CB8AC3E}">
        <p14:creationId xmlns:p14="http://schemas.microsoft.com/office/powerpoint/2010/main" val="21707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4400" dirty="0"/>
              <a:t>Pretraining: Representations for next-job</a:t>
            </a:r>
            <a:endParaRPr sz="4400" dirty="0"/>
          </a:p>
        </p:txBody>
      </p:sp>
      <p:sp>
        <p:nvSpPr>
          <p:cNvPr id="351" name="Google Shape;351;p26"/>
          <p:cNvSpPr txBox="1"/>
          <p:nvPr/>
        </p:nvSpPr>
        <p:spPr>
          <a:xfrm>
            <a:off x="564038" y="1155275"/>
            <a:ext cx="11535600" cy="8619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Resumes do not contain wages, but they contain many career trajectories.</a:t>
            </a:r>
            <a:endParaRPr sz="2500" kern="0">
              <a:solidFill>
                <a:srgbClr val="000000"/>
              </a:solidFill>
              <a:latin typeface="Helvetica Neue"/>
              <a:ea typeface="Helvetica Neue"/>
              <a:cs typeface="Helvetica Neue"/>
              <a:sym typeface="Helvetica Neue"/>
            </a:endParaRPr>
          </a:p>
        </p:txBody>
      </p:sp>
      <p:sp>
        <p:nvSpPr>
          <p:cNvPr id="352" name="Google Shape;352;p26"/>
          <p:cNvSpPr txBox="1"/>
          <p:nvPr/>
        </p:nvSpPr>
        <p:spPr>
          <a:xfrm>
            <a:off x="7900800" y="1721388"/>
            <a:ext cx="4653300" cy="477040"/>
          </a:xfrm>
          <a:prstGeom prst="rect">
            <a:avLst/>
          </a:prstGeom>
          <a:noFill/>
          <a:ln>
            <a:noFill/>
          </a:ln>
        </p:spPr>
        <p:txBody>
          <a:bodyPr spcFirstLastPara="1" wrap="square" lIns="45713" tIns="45713" rIns="45713" bIns="45713" anchor="t" anchorCtr="0">
            <a:spAutoFit/>
          </a:bodyPr>
          <a:lstStyle/>
          <a:p>
            <a:pPr>
              <a:buClr>
                <a:srgbClr val="000000"/>
              </a:buClr>
            </a:pPr>
            <a:r>
              <a:rPr lang="en-US" sz="2500" b="1" kern="0">
                <a:solidFill>
                  <a:srgbClr val="000000"/>
                </a:solidFill>
                <a:latin typeface="Helvetica Neue"/>
                <a:ea typeface="Helvetica Neue"/>
                <a:cs typeface="Helvetica Neue"/>
                <a:sym typeface="Helvetica Neue"/>
              </a:rPr>
              <a:t>Modeling objectives</a:t>
            </a:r>
            <a:endParaRPr sz="700" b="1" kern="0">
              <a:solidFill>
                <a:srgbClr val="000000"/>
              </a:solidFill>
              <a:latin typeface="Arial"/>
              <a:cs typeface="Arial"/>
              <a:sym typeface="Arial"/>
            </a:endParaRPr>
          </a:p>
        </p:txBody>
      </p:sp>
      <p:grpSp>
        <p:nvGrpSpPr>
          <p:cNvPr id="353" name="Google Shape;353;p26"/>
          <p:cNvGrpSpPr/>
          <p:nvPr/>
        </p:nvGrpSpPr>
        <p:grpSpPr>
          <a:xfrm>
            <a:off x="668177" y="1759488"/>
            <a:ext cx="5502774" cy="1807525"/>
            <a:chOff x="1336353" y="3518975"/>
            <a:chExt cx="11005547" cy="3615050"/>
          </a:xfrm>
        </p:grpSpPr>
        <p:sp>
          <p:nvSpPr>
            <p:cNvPr id="354" name="Google Shape;354;p26"/>
            <p:cNvSpPr/>
            <p:nvPr/>
          </p:nvSpPr>
          <p:spPr>
            <a:xfrm>
              <a:off x="3035300" y="5094025"/>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pPr>
              <a:endParaRPr sz="700" kern="0">
                <a:solidFill>
                  <a:srgbClr val="000000"/>
                </a:solidFill>
                <a:latin typeface="Arial"/>
                <a:cs typeface="Arial"/>
                <a:sym typeface="Arial"/>
              </a:endParaRPr>
            </a:p>
          </p:txBody>
        </p:sp>
        <p:grpSp>
          <p:nvGrpSpPr>
            <p:cNvPr id="355" name="Google Shape;355;p26"/>
            <p:cNvGrpSpPr/>
            <p:nvPr/>
          </p:nvGrpSpPr>
          <p:grpSpPr>
            <a:xfrm>
              <a:off x="3349901" y="5138892"/>
              <a:ext cx="1990082" cy="1734806"/>
              <a:chOff x="959587" y="-94152"/>
              <a:chExt cx="3024900" cy="2133571"/>
            </a:xfrm>
          </p:grpSpPr>
          <p:sp>
            <p:nvSpPr>
              <p:cNvPr id="356" name="Google Shape;356;p26"/>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357" name="Google Shape;357;p26"/>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2002</a:t>
                </a:r>
                <a:endParaRPr sz="700" kern="0">
                  <a:solidFill>
                    <a:srgbClr val="000000"/>
                  </a:solidFill>
                  <a:latin typeface="Arial"/>
                  <a:ea typeface="Arial"/>
                  <a:cs typeface="Arial"/>
                  <a:sym typeface="Arial"/>
                </a:endParaRPr>
              </a:p>
            </p:txBody>
          </p:sp>
          <p:sp>
            <p:nvSpPr>
              <p:cNvPr id="358" name="Google Shape;358;p26"/>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Banker</a:t>
                </a:r>
                <a:endParaRPr sz="700" kern="0">
                  <a:solidFill>
                    <a:srgbClr val="000000"/>
                  </a:solidFill>
                  <a:latin typeface="Arial"/>
                  <a:ea typeface="Arial"/>
                  <a:cs typeface="Arial"/>
                  <a:sym typeface="Arial"/>
                </a:endParaRPr>
              </a:p>
            </p:txBody>
          </p:sp>
        </p:grpSp>
        <p:cxnSp>
          <p:nvCxnSpPr>
            <p:cNvPr id="359" name="Google Shape;359;p26"/>
            <p:cNvCxnSpPr/>
            <p:nvPr/>
          </p:nvCxnSpPr>
          <p:spPr>
            <a:xfrm>
              <a:off x="5342163" y="6295118"/>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360" name="Google Shape;360;p26"/>
            <p:cNvCxnSpPr/>
            <p:nvPr/>
          </p:nvCxnSpPr>
          <p:spPr>
            <a:xfrm>
              <a:off x="7957381" y="6295118"/>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361" name="Google Shape;361;p26"/>
            <p:cNvSpPr txBox="1"/>
            <p:nvPr/>
          </p:nvSpPr>
          <p:spPr>
            <a:xfrm>
              <a:off x="8558311" y="5747809"/>
              <a:ext cx="602400" cy="10377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750" kern="0">
                  <a:solidFill>
                    <a:srgbClr val="000000"/>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nvGrpSpPr>
            <p:cNvPr id="362" name="Google Shape;362;p26"/>
            <p:cNvGrpSpPr/>
            <p:nvPr/>
          </p:nvGrpSpPr>
          <p:grpSpPr>
            <a:xfrm>
              <a:off x="9347129" y="5137822"/>
              <a:ext cx="2547232" cy="1184202"/>
              <a:chOff x="14551014" y="3833573"/>
              <a:chExt cx="3871762" cy="1456404"/>
            </a:xfrm>
          </p:grpSpPr>
          <p:cxnSp>
            <p:nvCxnSpPr>
              <p:cNvPr id="363" name="Google Shape;363;p26"/>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364" name="Google Shape;364;p26"/>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2023</a:t>
                </a:r>
                <a:endParaRPr sz="700" kern="0">
                  <a:solidFill>
                    <a:srgbClr val="000000"/>
                  </a:solidFill>
                  <a:latin typeface="Arial"/>
                  <a:ea typeface="Arial"/>
                  <a:cs typeface="Arial"/>
                  <a:sym typeface="Arial"/>
                </a:endParaRPr>
              </a:p>
            </p:txBody>
          </p:sp>
        </p:grpSp>
        <p:sp>
          <p:nvSpPr>
            <p:cNvPr id="365" name="Google Shape;365;p26"/>
            <p:cNvSpPr/>
            <p:nvPr/>
          </p:nvSpPr>
          <p:spPr>
            <a:xfrm>
              <a:off x="9978300" y="571799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366" name="Google Shape;366;p26"/>
            <p:cNvSpPr txBox="1"/>
            <p:nvPr/>
          </p:nvSpPr>
          <p:spPr>
            <a:xfrm>
              <a:off x="10000180" y="5943489"/>
              <a:ext cx="1946400" cy="595034"/>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Manager</a:t>
              </a:r>
              <a:endParaRPr sz="700" kern="0">
                <a:solidFill>
                  <a:srgbClr val="000000"/>
                </a:solidFill>
                <a:latin typeface="Arial"/>
                <a:ea typeface="Arial"/>
                <a:cs typeface="Arial"/>
                <a:sym typeface="Arial"/>
              </a:endParaRPr>
            </a:p>
          </p:txBody>
        </p:sp>
        <p:sp>
          <p:nvSpPr>
            <p:cNvPr id="367" name="Google Shape;367;p26"/>
            <p:cNvSpPr/>
            <p:nvPr/>
          </p:nvSpPr>
          <p:spPr>
            <a:xfrm>
              <a:off x="5973475" y="57274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368" name="Google Shape;368;p26"/>
            <p:cNvSpPr txBox="1"/>
            <p:nvPr/>
          </p:nvSpPr>
          <p:spPr>
            <a:xfrm>
              <a:off x="5995355" y="5952965"/>
              <a:ext cx="1946400" cy="595034"/>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Analyst</a:t>
              </a:r>
              <a:endParaRPr sz="700" kern="0">
                <a:solidFill>
                  <a:srgbClr val="000000"/>
                </a:solidFill>
                <a:latin typeface="Arial"/>
                <a:ea typeface="Arial"/>
                <a:cs typeface="Arial"/>
                <a:sym typeface="Arial"/>
              </a:endParaRPr>
            </a:p>
          </p:txBody>
        </p:sp>
        <p:sp>
          <p:nvSpPr>
            <p:cNvPr id="369" name="Google Shape;369;p26"/>
            <p:cNvSpPr txBox="1"/>
            <p:nvPr/>
          </p:nvSpPr>
          <p:spPr>
            <a:xfrm>
              <a:off x="6047737" y="5138879"/>
              <a:ext cx="1841700" cy="671978"/>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2003</a:t>
              </a:r>
              <a:endParaRPr sz="700" kern="0">
                <a:solidFill>
                  <a:srgbClr val="000000"/>
                </a:solidFill>
                <a:latin typeface="Arial"/>
                <a:ea typeface="Arial"/>
                <a:cs typeface="Arial"/>
                <a:sym typeface="Arial"/>
              </a:endParaRPr>
            </a:p>
          </p:txBody>
        </p:sp>
        <p:sp>
          <p:nvSpPr>
            <p:cNvPr id="370" name="Google Shape;370;p26"/>
            <p:cNvSpPr txBox="1"/>
            <p:nvPr/>
          </p:nvSpPr>
          <p:spPr>
            <a:xfrm>
              <a:off x="2771401" y="3518975"/>
              <a:ext cx="9306599"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b="1" kern="0">
                  <a:solidFill>
                    <a:srgbClr val="000000"/>
                  </a:solidFill>
                  <a:latin typeface="Helvetica Neue"/>
                  <a:ea typeface="Helvetica Neue"/>
                  <a:cs typeface="Helvetica Neue"/>
                  <a:sym typeface="Helvetica Neue"/>
                </a:rPr>
                <a:t>Sequence from resume</a:t>
              </a:r>
              <a:endParaRPr sz="700" b="1" kern="0">
                <a:solidFill>
                  <a:srgbClr val="000000"/>
                </a:solidFill>
                <a:latin typeface="Arial"/>
                <a:cs typeface="Arial"/>
                <a:sym typeface="Arial"/>
              </a:endParaRPr>
            </a:p>
          </p:txBody>
        </p:sp>
        <p:sp>
          <p:nvSpPr>
            <p:cNvPr id="371" name="Google Shape;371;p26"/>
            <p:cNvSpPr txBox="1"/>
            <p:nvPr/>
          </p:nvSpPr>
          <p:spPr>
            <a:xfrm>
              <a:off x="1336353" y="5623801"/>
              <a:ext cx="1380000"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i="1" kern="0">
                  <a:solidFill>
                    <a:srgbClr val="000000"/>
                  </a:solidFill>
                  <a:latin typeface="Helvetica Neue"/>
                  <a:ea typeface="Helvetica Neue"/>
                  <a:cs typeface="Helvetica Neue"/>
                  <a:sym typeface="Helvetica Neue"/>
                </a:rPr>
                <a:t>H </a:t>
              </a:r>
              <a:r>
                <a:rPr lang="en-US" sz="2500" kern="0">
                  <a:solidFill>
                    <a:srgbClr val="000000"/>
                  </a:solidFill>
                  <a:latin typeface="Helvetica Neue"/>
                  <a:ea typeface="Helvetica Neue"/>
                  <a:cs typeface="Helvetica Neue"/>
                  <a:sym typeface="Helvetica Neue"/>
                </a:rPr>
                <a:t>=</a:t>
              </a:r>
              <a:endParaRPr sz="700" kern="0">
                <a:solidFill>
                  <a:srgbClr val="000000"/>
                </a:solidFill>
                <a:latin typeface="Arial"/>
                <a:cs typeface="Arial"/>
                <a:sym typeface="Arial"/>
              </a:endParaRPr>
            </a:p>
          </p:txBody>
        </p:sp>
      </p:grpSp>
      <p:sp>
        <p:nvSpPr>
          <p:cNvPr id="372" name="Google Shape;372;p26"/>
          <p:cNvSpPr txBox="1"/>
          <p:nvPr/>
        </p:nvSpPr>
        <p:spPr>
          <a:xfrm>
            <a:off x="7440238" y="2288332"/>
            <a:ext cx="2266950" cy="8619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i="1" kern="0">
                <a:solidFill>
                  <a:srgbClr val="000000"/>
                </a:solidFill>
                <a:latin typeface="Helvetica Neue"/>
                <a:ea typeface="Helvetica Neue"/>
                <a:cs typeface="Helvetica Neue"/>
                <a:sym typeface="Helvetica Neue"/>
              </a:rPr>
              <a:t>p</a:t>
            </a:r>
            <a:r>
              <a:rPr lang="en-US" sz="2500" kern="0">
                <a:solidFill>
                  <a:srgbClr val="000000"/>
                </a:solidFill>
                <a:latin typeface="Helvetica Neue"/>
                <a:ea typeface="Helvetica Neue"/>
                <a:cs typeface="Helvetica Neue"/>
                <a:sym typeface="Helvetica Neue"/>
              </a:rPr>
              <a:t>(</a:t>
            </a:r>
            <a:r>
              <a:rPr lang="en-US" sz="2500" i="1" kern="0">
                <a:solidFill>
                  <a:srgbClr val="000000"/>
                </a:solidFill>
                <a:latin typeface="Helvetica Neue"/>
                <a:ea typeface="Helvetica Neue"/>
                <a:cs typeface="Helvetica Neue"/>
                <a:sym typeface="Helvetica Neue"/>
              </a:rPr>
              <a:t>H</a:t>
            </a:r>
            <a:r>
              <a:rPr lang="en-US" sz="2500" kern="0" baseline="-25000">
                <a:solidFill>
                  <a:srgbClr val="000000"/>
                </a:solidFill>
                <a:latin typeface="Helvetica Neue"/>
                <a:ea typeface="Helvetica Neue"/>
                <a:cs typeface="Helvetica Neue"/>
                <a:sym typeface="Helvetica Neue"/>
              </a:rPr>
              <a:t>1</a:t>
            </a:r>
            <a:r>
              <a:rPr lang="en-US" sz="2500" kern="0">
                <a:solidFill>
                  <a:srgbClr val="000000"/>
                </a:solidFill>
                <a:latin typeface="Helvetica Neue"/>
                <a:ea typeface="Helvetica Neue"/>
                <a:cs typeface="Helvetica Neue"/>
                <a:sym typeface="Helvetica Neue"/>
              </a:rPr>
              <a:t> = Banker)</a:t>
            </a:r>
            <a:endParaRPr sz="2500" kern="0">
              <a:solidFill>
                <a:srgbClr val="000000"/>
              </a:solidFill>
              <a:latin typeface="Helvetica Neue"/>
              <a:ea typeface="Helvetica Neue"/>
              <a:cs typeface="Helvetica Neue"/>
              <a:sym typeface="Helvetica Neue"/>
            </a:endParaRPr>
          </a:p>
        </p:txBody>
      </p:sp>
      <p:sp>
        <p:nvSpPr>
          <p:cNvPr id="373" name="Google Shape;373;p26"/>
          <p:cNvSpPr txBox="1"/>
          <p:nvPr/>
        </p:nvSpPr>
        <p:spPr>
          <a:xfrm>
            <a:off x="7440238" y="2783638"/>
            <a:ext cx="4354200" cy="59295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i="1" kern="0">
                <a:solidFill>
                  <a:srgbClr val="000000"/>
                </a:solidFill>
                <a:latin typeface="Helvetica Neue"/>
                <a:ea typeface="Helvetica Neue"/>
                <a:cs typeface="Helvetica Neue"/>
                <a:sym typeface="Helvetica Neue"/>
              </a:rPr>
              <a:t>p</a:t>
            </a:r>
            <a:r>
              <a:rPr lang="en-US" sz="2500" kern="0">
                <a:solidFill>
                  <a:srgbClr val="000000"/>
                </a:solidFill>
                <a:latin typeface="Helvetica Neue"/>
                <a:ea typeface="Helvetica Neue"/>
                <a:cs typeface="Helvetica Neue"/>
                <a:sym typeface="Helvetica Neue"/>
              </a:rPr>
              <a:t>(</a:t>
            </a:r>
            <a:r>
              <a:rPr lang="en-US" sz="2500" i="1" kern="0">
                <a:solidFill>
                  <a:srgbClr val="000000"/>
                </a:solidFill>
                <a:latin typeface="Helvetica Neue"/>
                <a:ea typeface="Helvetica Neue"/>
                <a:cs typeface="Helvetica Neue"/>
                <a:sym typeface="Helvetica Neue"/>
              </a:rPr>
              <a:t>H</a:t>
            </a:r>
            <a:r>
              <a:rPr lang="en-US" sz="2500" kern="0" baseline="-25000">
                <a:solidFill>
                  <a:srgbClr val="000000"/>
                </a:solidFill>
                <a:latin typeface="Helvetica Neue"/>
                <a:ea typeface="Helvetica Neue"/>
                <a:cs typeface="Helvetica Neue"/>
                <a:sym typeface="Helvetica Neue"/>
              </a:rPr>
              <a:t>2</a:t>
            </a:r>
            <a:r>
              <a:rPr lang="en-US" sz="2500" kern="0">
                <a:solidFill>
                  <a:srgbClr val="000000"/>
                </a:solidFill>
                <a:latin typeface="Helvetica Neue"/>
                <a:ea typeface="Helvetica Neue"/>
                <a:cs typeface="Helvetica Neue"/>
                <a:sym typeface="Helvetica Neue"/>
              </a:rPr>
              <a:t> = Analyst | </a:t>
            </a:r>
            <a:r>
              <a:rPr lang="en-US" sz="2500" i="1" kern="0">
                <a:solidFill>
                  <a:srgbClr val="000000"/>
                </a:solidFill>
                <a:latin typeface="Helvetica Neue"/>
                <a:ea typeface="Helvetica Neue"/>
                <a:cs typeface="Helvetica Neue"/>
                <a:sym typeface="Helvetica Neue"/>
              </a:rPr>
              <a:t>H</a:t>
            </a:r>
            <a:r>
              <a:rPr lang="en-US" sz="2500" kern="0" baseline="-25000">
                <a:solidFill>
                  <a:srgbClr val="000000"/>
                </a:solidFill>
                <a:latin typeface="Helvetica Neue"/>
                <a:ea typeface="Helvetica Neue"/>
                <a:cs typeface="Helvetica Neue"/>
                <a:sym typeface="Helvetica Neue"/>
              </a:rPr>
              <a:t>1</a:t>
            </a:r>
            <a:r>
              <a:rPr lang="en-US" sz="2500" kern="0">
                <a:solidFill>
                  <a:srgbClr val="000000"/>
                </a:solidFill>
                <a:latin typeface="Helvetica Neue"/>
                <a:ea typeface="Helvetica Neue"/>
                <a:cs typeface="Helvetica Neue"/>
                <a:sym typeface="Helvetica Neue"/>
              </a:rPr>
              <a:t> = Banker)</a:t>
            </a:r>
            <a:endParaRPr sz="2500" kern="0">
              <a:solidFill>
                <a:srgbClr val="000000"/>
              </a:solidFill>
              <a:latin typeface="Helvetica Neue"/>
              <a:ea typeface="Helvetica Neue"/>
              <a:cs typeface="Helvetica Neue"/>
              <a:sym typeface="Helvetica Neue"/>
            </a:endParaRPr>
          </a:p>
        </p:txBody>
      </p:sp>
      <p:grpSp>
        <p:nvGrpSpPr>
          <p:cNvPr id="374" name="Google Shape;374;p26"/>
          <p:cNvGrpSpPr/>
          <p:nvPr/>
        </p:nvGrpSpPr>
        <p:grpSpPr>
          <a:xfrm>
            <a:off x="7402138" y="3240030"/>
            <a:ext cx="4354200" cy="1243708"/>
            <a:chOff x="14804275" y="6480059"/>
            <a:chExt cx="8708400" cy="2487416"/>
          </a:xfrm>
        </p:grpSpPr>
        <p:sp>
          <p:nvSpPr>
            <p:cNvPr id="375" name="Google Shape;375;p26"/>
            <p:cNvSpPr txBox="1"/>
            <p:nvPr/>
          </p:nvSpPr>
          <p:spPr>
            <a:xfrm rot="5400000">
              <a:off x="17538186" y="6262409"/>
              <a:ext cx="602400" cy="10377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750" kern="0">
                  <a:solidFill>
                    <a:srgbClr val="000000"/>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sp>
          <p:nvSpPr>
            <p:cNvPr id="376" name="Google Shape;376;p26"/>
            <p:cNvSpPr txBox="1"/>
            <p:nvPr/>
          </p:nvSpPr>
          <p:spPr>
            <a:xfrm>
              <a:off x="14804275" y="7243675"/>
              <a:ext cx="8708400" cy="17238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i="1" kern="0">
                  <a:solidFill>
                    <a:srgbClr val="000000"/>
                  </a:solidFill>
                  <a:latin typeface="Helvetica Neue"/>
                  <a:ea typeface="Helvetica Neue"/>
                  <a:cs typeface="Helvetica Neue"/>
                  <a:sym typeface="Helvetica Neue"/>
                </a:rPr>
                <a:t>p</a:t>
              </a:r>
              <a:r>
                <a:rPr lang="en-US" sz="2500" kern="0">
                  <a:solidFill>
                    <a:srgbClr val="000000"/>
                  </a:solidFill>
                  <a:latin typeface="Helvetica Neue"/>
                  <a:ea typeface="Helvetica Neue"/>
                  <a:cs typeface="Helvetica Neue"/>
                  <a:sym typeface="Helvetica Neue"/>
                </a:rPr>
                <a:t>(</a:t>
              </a:r>
              <a:r>
                <a:rPr lang="en-US" sz="2500" i="1" kern="0">
                  <a:solidFill>
                    <a:srgbClr val="000000"/>
                  </a:solidFill>
                  <a:latin typeface="Helvetica Neue"/>
                  <a:ea typeface="Helvetica Neue"/>
                  <a:cs typeface="Helvetica Neue"/>
                  <a:sym typeface="Helvetica Neue"/>
                </a:rPr>
                <a:t>H</a:t>
              </a:r>
              <a:r>
                <a:rPr lang="en-US" sz="2500" kern="0" baseline="-25000">
                  <a:solidFill>
                    <a:srgbClr val="000000"/>
                  </a:solidFill>
                  <a:latin typeface="Helvetica Neue"/>
                  <a:ea typeface="Helvetica Neue"/>
                  <a:cs typeface="Helvetica Neue"/>
                  <a:sym typeface="Helvetica Neue"/>
                </a:rPr>
                <a:t>21</a:t>
              </a:r>
              <a:r>
                <a:rPr lang="en-US" sz="2500" kern="0">
                  <a:solidFill>
                    <a:srgbClr val="000000"/>
                  </a:solidFill>
                  <a:latin typeface="Helvetica Neue"/>
                  <a:ea typeface="Helvetica Neue"/>
                  <a:cs typeface="Helvetica Neue"/>
                  <a:sym typeface="Helvetica Neue"/>
                </a:rPr>
                <a:t> = Manager | </a:t>
              </a:r>
              <a:r>
                <a:rPr lang="en-US" sz="2500" i="1" kern="0">
                  <a:solidFill>
                    <a:srgbClr val="000000"/>
                  </a:solidFill>
                  <a:latin typeface="Helvetica Neue"/>
                  <a:ea typeface="Helvetica Neue"/>
                  <a:cs typeface="Helvetica Neue"/>
                  <a:sym typeface="Helvetica Neue"/>
                </a:rPr>
                <a:t>h</a:t>
              </a:r>
              <a:r>
                <a:rPr lang="en-US" sz="2500" i="1" kern="0" baseline="-25000">
                  <a:solidFill>
                    <a:srgbClr val="000000"/>
                  </a:solidFill>
                  <a:latin typeface="Helvetica Neue"/>
                  <a:ea typeface="Helvetica Neue"/>
                  <a:cs typeface="Helvetica Neue"/>
                  <a:sym typeface="Helvetica Neue"/>
                </a:rPr>
                <a:t>1</a:t>
              </a:r>
              <a:r>
                <a:rPr lang="en-US" sz="2500" kern="0">
                  <a:solidFill>
                    <a:srgbClr val="000000"/>
                  </a:solidFill>
                  <a:latin typeface="Helvetica Neue"/>
                  <a:ea typeface="Helvetica Neue"/>
                  <a:cs typeface="Helvetica Neue"/>
                  <a:sym typeface="Helvetica Neue"/>
                </a:rPr>
                <a:t>, ...,</a:t>
              </a:r>
              <a:r>
                <a:rPr lang="en-US" sz="2500" i="1" kern="0">
                  <a:solidFill>
                    <a:srgbClr val="000000"/>
                  </a:solidFill>
                  <a:latin typeface="Helvetica Neue"/>
                  <a:ea typeface="Helvetica Neue"/>
                  <a:cs typeface="Helvetica Neue"/>
                  <a:sym typeface="Helvetica Neue"/>
                </a:rPr>
                <a:t> h</a:t>
              </a:r>
              <a:r>
                <a:rPr lang="en-US" sz="2500" kern="0" baseline="-25000">
                  <a:solidFill>
                    <a:srgbClr val="000000"/>
                  </a:solidFill>
                  <a:latin typeface="Helvetica Neue"/>
                  <a:ea typeface="Helvetica Neue"/>
                  <a:cs typeface="Helvetica Neue"/>
                  <a:sym typeface="Helvetica Neue"/>
                </a:rPr>
                <a:t>20</a:t>
              </a:r>
              <a:r>
                <a:rPr lang="en-US" sz="1500" kern="0" baseline="-25000">
                  <a:solidFill>
                    <a:srgbClr val="000000"/>
                  </a:solidFill>
                  <a:latin typeface="Helvetica Neue"/>
                  <a:ea typeface="Helvetica Neue"/>
                  <a:cs typeface="Helvetica Neue"/>
                  <a:sym typeface="Helvetica Neue"/>
                </a:rPr>
                <a:t> </a:t>
              </a:r>
              <a:r>
                <a:rPr lang="en-US" sz="2500" kern="0">
                  <a:solidFill>
                    <a:srgbClr val="000000"/>
                  </a:solidFill>
                  <a:latin typeface="Helvetica Neue"/>
                  <a:ea typeface="Helvetica Neue"/>
                  <a:cs typeface="Helvetica Neue"/>
                  <a:sym typeface="Helvetica Neue"/>
                </a:rPr>
                <a:t>)</a:t>
              </a:r>
              <a:endParaRPr sz="2500" kern="0">
                <a:solidFill>
                  <a:srgbClr val="000000"/>
                </a:solidFill>
                <a:latin typeface="Helvetica Neue"/>
                <a:ea typeface="Helvetica Neue"/>
                <a:cs typeface="Helvetica Neue"/>
                <a:sym typeface="Helvetica Neue"/>
              </a:endParaRPr>
            </a:p>
          </p:txBody>
        </p:sp>
      </p:grpSp>
      <p:grpSp>
        <p:nvGrpSpPr>
          <p:cNvPr id="377" name="Google Shape;377;p26"/>
          <p:cNvGrpSpPr/>
          <p:nvPr/>
        </p:nvGrpSpPr>
        <p:grpSpPr>
          <a:xfrm>
            <a:off x="603250" y="4107250"/>
            <a:ext cx="10792200" cy="2557748"/>
            <a:chOff x="1206500" y="8214500"/>
            <a:chExt cx="21584400" cy="5115495"/>
          </a:xfrm>
        </p:grpSpPr>
        <p:sp>
          <p:nvSpPr>
            <p:cNvPr id="378" name="Google Shape;378;p26"/>
            <p:cNvSpPr txBox="1"/>
            <p:nvPr/>
          </p:nvSpPr>
          <p:spPr>
            <a:xfrm>
              <a:off x="1206500" y="11606475"/>
              <a:ext cx="21584400" cy="172352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Representation is fit using resume sequences, where it acquires features that are also predictive of wage.</a:t>
              </a:r>
              <a:endParaRPr sz="700" kern="0">
                <a:solidFill>
                  <a:srgbClr val="000000"/>
                </a:solidFill>
                <a:latin typeface="Arial"/>
                <a:cs typeface="Arial"/>
                <a:sym typeface="Arial"/>
              </a:endParaRPr>
            </a:p>
          </p:txBody>
        </p:sp>
        <p:grpSp>
          <p:nvGrpSpPr>
            <p:cNvPr id="379" name="Google Shape;379;p26"/>
            <p:cNvGrpSpPr/>
            <p:nvPr/>
          </p:nvGrpSpPr>
          <p:grpSpPr>
            <a:xfrm>
              <a:off x="1345354" y="8214500"/>
              <a:ext cx="19381097" cy="3352700"/>
              <a:chOff x="1345354" y="8214500"/>
              <a:chExt cx="19381097" cy="3352700"/>
            </a:xfrm>
          </p:grpSpPr>
          <p:pic>
            <p:nvPicPr>
              <p:cNvPr id="380" name="Google Shape;380;p26"/>
              <p:cNvPicPr preferRelativeResize="0"/>
              <p:nvPr/>
            </p:nvPicPr>
            <p:blipFill>
              <a:blip r:embed="rId3">
                <a:alphaModFix/>
              </a:blip>
              <a:stretch>
                <a:fillRect/>
              </a:stretch>
            </p:blipFill>
            <p:spPr>
              <a:xfrm>
                <a:off x="9591800" y="8214500"/>
                <a:ext cx="2380124" cy="1060450"/>
              </a:xfrm>
              <a:prstGeom prst="rect">
                <a:avLst/>
              </a:prstGeom>
              <a:noFill/>
              <a:ln>
                <a:noFill/>
              </a:ln>
            </p:spPr>
          </p:pic>
          <p:grpSp>
            <p:nvGrpSpPr>
              <p:cNvPr id="381" name="Google Shape;381;p26"/>
              <p:cNvGrpSpPr/>
              <p:nvPr/>
            </p:nvGrpSpPr>
            <p:grpSpPr>
              <a:xfrm>
                <a:off x="1345354" y="8244450"/>
                <a:ext cx="19381097" cy="3322750"/>
                <a:chOff x="1345354" y="8244450"/>
                <a:chExt cx="19381097" cy="3322750"/>
              </a:xfrm>
            </p:grpSpPr>
            <p:sp>
              <p:nvSpPr>
                <p:cNvPr id="382" name="Google Shape;382;p26"/>
                <p:cNvSpPr txBox="1"/>
                <p:nvPr/>
              </p:nvSpPr>
              <p:spPr>
                <a:xfrm>
                  <a:off x="1345354" y="8244450"/>
                  <a:ext cx="13243499"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Model uses representations (             )</a:t>
                  </a:r>
                  <a:endParaRPr sz="700" kern="0">
                    <a:solidFill>
                      <a:srgbClr val="000000"/>
                    </a:solidFill>
                    <a:latin typeface="Arial"/>
                    <a:cs typeface="Arial"/>
                    <a:sym typeface="Arial"/>
                  </a:endParaRPr>
                </a:p>
              </p:txBody>
            </p:sp>
            <p:pic>
              <p:nvPicPr>
                <p:cNvPr id="383" name="Google Shape;383;p26"/>
                <p:cNvPicPr preferRelativeResize="0"/>
                <p:nvPr/>
              </p:nvPicPr>
              <p:blipFill>
                <a:blip r:embed="rId4">
                  <a:alphaModFix/>
                </a:blip>
                <a:stretch>
                  <a:fillRect/>
                </a:stretch>
              </p:blipFill>
              <p:spPr>
                <a:xfrm>
                  <a:off x="5379650" y="9409050"/>
                  <a:ext cx="15346801" cy="2158150"/>
                </a:xfrm>
                <a:prstGeom prst="rect">
                  <a:avLst/>
                </a:prstGeom>
                <a:noFill/>
                <a:ln>
                  <a:noFill/>
                </a:ln>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9"/>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5400" dirty="0"/>
              <a:t>Understanding representations</a:t>
            </a:r>
            <a:endParaRPr sz="5400" dirty="0"/>
          </a:p>
        </p:txBody>
      </p:sp>
      <p:sp>
        <p:nvSpPr>
          <p:cNvPr id="865" name="Google Shape;865;p49"/>
          <p:cNvSpPr txBox="1"/>
          <p:nvPr/>
        </p:nvSpPr>
        <p:spPr>
          <a:xfrm>
            <a:off x="525938" y="1382438"/>
            <a:ext cx="11535600" cy="9354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The representation is built iteratively. At first, each job has own representation:</a:t>
            </a:r>
            <a:endParaRPr sz="2500" kern="0">
              <a:solidFill>
                <a:srgbClr val="000000"/>
              </a:solidFill>
              <a:latin typeface="Helvetica Neue"/>
              <a:ea typeface="Helvetica Neue"/>
              <a:cs typeface="Helvetica Neue"/>
              <a:sym typeface="Helvetica Neue"/>
            </a:endParaRPr>
          </a:p>
        </p:txBody>
      </p:sp>
      <p:grpSp>
        <p:nvGrpSpPr>
          <p:cNvPr id="866" name="Google Shape;866;p49"/>
          <p:cNvGrpSpPr/>
          <p:nvPr/>
        </p:nvGrpSpPr>
        <p:grpSpPr>
          <a:xfrm>
            <a:off x="1505851" y="1994842"/>
            <a:ext cx="995041" cy="2363814"/>
            <a:chOff x="3011701" y="3989684"/>
            <a:chExt cx="1990082" cy="4727627"/>
          </a:xfrm>
        </p:grpSpPr>
        <p:grpSp>
          <p:nvGrpSpPr>
            <p:cNvPr id="867" name="Google Shape;867;p49"/>
            <p:cNvGrpSpPr/>
            <p:nvPr/>
          </p:nvGrpSpPr>
          <p:grpSpPr>
            <a:xfrm>
              <a:off x="3011701" y="3989684"/>
              <a:ext cx="1990082" cy="1146227"/>
              <a:chOff x="19770273" y="-99281"/>
              <a:chExt cx="3024900" cy="1409700"/>
            </a:xfrm>
          </p:grpSpPr>
          <p:sp>
            <p:nvSpPr>
              <p:cNvPr id="868" name="Google Shape;868;p49"/>
              <p:cNvSpPr/>
              <p:nvPr/>
            </p:nvSpPr>
            <p:spPr>
              <a:xfrm>
                <a:off x="19770273" y="-99281"/>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869" name="Google Shape;869;p49"/>
              <p:cNvSpPr txBox="1"/>
              <p:nvPr/>
            </p:nvSpPr>
            <p:spPr>
              <a:xfrm>
                <a:off x="19803530" y="217885"/>
                <a:ext cx="2958601" cy="731809"/>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Cashier</a:t>
                </a:r>
                <a:endParaRPr sz="700" kern="0">
                  <a:solidFill>
                    <a:srgbClr val="000000"/>
                  </a:solidFill>
                  <a:latin typeface="Arial"/>
                  <a:ea typeface="Arial"/>
                  <a:cs typeface="Arial"/>
                  <a:sym typeface="Arial"/>
                </a:endParaRPr>
              </a:p>
            </p:txBody>
          </p:sp>
        </p:grpSp>
        <p:grpSp>
          <p:nvGrpSpPr>
            <p:cNvPr id="870" name="Google Shape;870;p49"/>
            <p:cNvGrpSpPr/>
            <p:nvPr/>
          </p:nvGrpSpPr>
          <p:grpSpPr>
            <a:xfrm>
              <a:off x="3011701" y="5742284"/>
              <a:ext cx="1990082" cy="1146227"/>
              <a:chOff x="19770273" y="-99281"/>
              <a:chExt cx="3024900" cy="1409700"/>
            </a:xfrm>
          </p:grpSpPr>
          <p:sp>
            <p:nvSpPr>
              <p:cNvPr id="871" name="Google Shape;871;p49"/>
              <p:cNvSpPr/>
              <p:nvPr/>
            </p:nvSpPr>
            <p:spPr>
              <a:xfrm>
                <a:off x="19770273" y="-99281"/>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872" name="Google Shape;872;p49"/>
              <p:cNvSpPr txBox="1"/>
              <p:nvPr/>
            </p:nvSpPr>
            <p:spPr>
              <a:xfrm>
                <a:off x="19803530" y="217885"/>
                <a:ext cx="2958601" cy="731809"/>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Tutor</a:t>
                </a:r>
                <a:endParaRPr sz="700" kern="0">
                  <a:solidFill>
                    <a:srgbClr val="000000"/>
                  </a:solidFill>
                  <a:latin typeface="Arial"/>
                  <a:ea typeface="Arial"/>
                  <a:cs typeface="Arial"/>
                  <a:sym typeface="Arial"/>
                </a:endParaRPr>
              </a:p>
            </p:txBody>
          </p:sp>
        </p:grpSp>
        <p:grpSp>
          <p:nvGrpSpPr>
            <p:cNvPr id="873" name="Google Shape;873;p49"/>
            <p:cNvGrpSpPr/>
            <p:nvPr/>
          </p:nvGrpSpPr>
          <p:grpSpPr>
            <a:xfrm>
              <a:off x="3011701" y="7571084"/>
              <a:ext cx="1990082" cy="1146227"/>
              <a:chOff x="19770273" y="-99281"/>
              <a:chExt cx="3024900" cy="1409700"/>
            </a:xfrm>
          </p:grpSpPr>
          <p:sp>
            <p:nvSpPr>
              <p:cNvPr id="874" name="Google Shape;874;p49"/>
              <p:cNvSpPr/>
              <p:nvPr/>
            </p:nvSpPr>
            <p:spPr>
              <a:xfrm>
                <a:off x="19770273" y="-99281"/>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875" name="Google Shape;875;p49"/>
              <p:cNvSpPr txBox="1"/>
              <p:nvPr/>
            </p:nvSpPr>
            <p:spPr>
              <a:xfrm>
                <a:off x="19803530" y="217885"/>
                <a:ext cx="2958601" cy="731809"/>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Teacher</a:t>
                </a:r>
                <a:endParaRPr sz="700" kern="0">
                  <a:solidFill>
                    <a:srgbClr val="000000"/>
                  </a:solidFill>
                  <a:latin typeface="Arial"/>
                  <a:ea typeface="Arial"/>
                  <a:cs typeface="Arial"/>
                  <a:sym typeface="Arial"/>
                </a:endParaRPr>
              </a:p>
            </p:txBody>
          </p:sp>
        </p:grpSp>
      </p:grpSp>
      <p:grpSp>
        <p:nvGrpSpPr>
          <p:cNvPr id="876" name="Google Shape;876;p49"/>
          <p:cNvGrpSpPr/>
          <p:nvPr/>
        </p:nvGrpSpPr>
        <p:grpSpPr>
          <a:xfrm>
            <a:off x="2620342" y="2109949"/>
            <a:ext cx="2050372" cy="2161351"/>
            <a:chOff x="5240683" y="4219898"/>
            <a:chExt cx="4100743" cy="4322701"/>
          </a:xfrm>
        </p:grpSpPr>
        <p:cxnSp>
          <p:nvCxnSpPr>
            <p:cNvPr id="877" name="Google Shape;877;p49"/>
            <p:cNvCxnSpPr/>
            <p:nvPr/>
          </p:nvCxnSpPr>
          <p:spPr>
            <a:xfrm>
              <a:off x="5240683" y="8141188"/>
              <a:ext cx="1084200" cy="3000"/>
            </a:xfrm>
            <a:prstGeom prst="straightConnector1">
              <a:avLst/>
            </a:prstGeom>
            <a:noFill/>
            <a:ln w="38100" cap="flat" cmpd="sng">
              <a:solidFill>
                <a:srgbClr val="000000"/>
              </a:solidFill>
              <a:prstDash val="solid"/>
              <a:miter lim="400000"/>
              <a:headEnd type="none" w="sm" len="sm"/>
              <a:tailEnd type="triangle" w="med" len="med"/>
            </a:ln>
          </p:spPr>
        </p:cxnSp>
        <p:pic>
          <p:nvPicPr>
            <p:cNvPr id="878" name="Google Shape;878;p49"/>
            <p:cNvPicPr preferRelativeResize="0"/>
            <p:nvPr/>
          </p:nvPicPr>
          <p:blipFill>
            <a:blip r:embed="rId3">
              <a:alphaModFix/>
            </a:blip>
            <a:stretch>
              <a:fillRect/>
            </a:stretch>
          </p:blipFill>
          <p:spPr>
            <a:xfrm>
              <a:off x="6570801" y="5896298"/>
              <a:ext cx="2240700" cy="730275"/>
            </a:xfrm>
            <a:prstGeom prst="rect">
              <a:avLst/>
            </a:prstGeom>
            <a:noFill/>
            <a:ln>
              <a:noFill/>
            </a:ln>
          </p:spPr>
        </p:pic>
        <p:pic>
          <p:nvPicPr>
            <p:cNvPr id="879" name="Google Shape;879;p49"/>
            <p:cNvPicPr preferRelativeResize="0"/>
            <p:nvPr/>
          </p:nvPicPr>
          <p:blipFill>
            <a:blip r:embed="rId4">
              <a:alphaModFix/>
            </a:blip>
            <a:stretch>
              <a:fillRect/>
            </a:stretch>
          </p:blipFill>
          <p:spPr>
            <a:xfrm>
              <a:off x="6475552" y="4219898"/>
              <a:ext cx="2589700" cy="674225"/>
            </a:xfrm>
            <a:prstGeom prst="rect">
              <a:avLst/>
            </a:prstGeom>
            <a:noFill/>
            <a:ln>
              <a:noFill/>
            </a:ln>
          </p:spPr>
        </p:pic>
        <p:pic>
          <p:nvPicPr>
            <p:cNvPr id="880" name="Google Shape;880;p49"/>
            <p:cNvPicPr preferRelativeResize="0"/>
            <p:nvPr/>
          </p:nvPicPr>
          <p:blipFill>
            <a:blip r:embed="rId5">
              <a:alphaModFix/>
            </a:blip>
            <a:stretch>
              <a:fillRect/>
            </a:stretch>
          </p:blipFill>
          <p:spPr>
            <a:xfrm>
              <a:off x="6477276" y="7801299"/>
              <a:ext cx="2864150" cy="741300"/>
            </a:xfrm>
            <a:prstGeom prst="rect">
              <a:avLst/>
            </a:prstGeom>
            <a:noFill/>
            <a:ln>
              <a:noFill/>
            </a:ln>
          </p:spPr>
        </p:pic>
        <p:cxnSp>
          <p:nvCxnSpPr>
            <p:cNvPr id="881" name="Google Shape;881;p49"/>
            <p:cNvCxnSpPr/>
            <p:nvPr/>
          </p:nvCxnSpPr>
          <p:spPr>
            <a:xfrm>
              <a:off x="5240683" y="6312388"/>
              <a:ext cx="1084200" cy="3000"/>
            </a:xfrm>
            <a:prstGeom prst="straightConnector1">
              <a:avLst/>
            </a:prstGeom>
            <a:noFill/>
            <a:ln w="38100" cap="flat" cmpd="sng">
              <a:solidFill>
                <a:srgbClr val="000000"/>
              </a:solidFill>
              <a:prstDash val="solid"/>
              <a:miter lim="400000"/>
              <a:headEnd type="none" w="sm" len="sm"/>
              <a:tailEnd type="triangle" w="med" len="med"/>
            </a:ln>
          </p:spPr>
        </p:cxnSp>
        <p:cxnSp>
          <p:nvCxnSpPr>
            <p:cNvPr id="882" name="Google Shape;882;p49"/>
            <p:cNvCxnSpPr/>
            <p:nvPr/>
          </p:nvCxnSpPr>
          <p:spPr>
            <a:xfrm>
              <a:off x="5240683" y="4559788"/>
              <a:ext cx="1084200" cy="3000"/>
            </a:xfrm>
            <a:prstGeom prst="straightConnector1">
              <a:avLst/>
            </a:prstGeom>
            <a:noFill/>
            <a:ln w="38100" cap="flat" cmpd="sng">
              <a:solidFill>
                <a:srgbClr val="000000"/>
              </a:solidFill>
              <a:prstDash val="solid"/>
              <a:miter lim="400000"/>
              <a:headEnd type="none" w="sm" len="sm"/>
              <a:tailEnd type="triangle" w="med" len="med"/>
            </a:ln>
          </p:spPr>
        </p:cxnSp>
      </p:grpSp>
      <p:sp>
        <p:nvSpPr>
          <p:cNvPr id="883" name="Google Shape;883;p49"/>
          <p:cNvSpPr txBox="1"/>
          <p:nvPr/>
        </p:nvSpPr>
        <p:spPr>
          <a:xfrm>
            <a:off x="5676375" y="2485238"/>
            <a:ext cx="6082650" cy="57315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Then, representations are combined: </a:t>
            </a:r>
            <a:endParaRPr sz="2500" kern="0">
              <a:solidFill>
                <a:srgbClr val="000000"/>
              </a:solidFill>
              <a:latin typeface="Helvetica Neue"/>
              <a:ea typeface="Helvetica Neue"/>
              <a:cs typeface="Helvetica Neue"/>
              <a:sym typeface="Helvetica Neue"/>
            </a:endParaRPr>
          </a:p>
        </p:txBody>
      </p:sp>
      <p:grpSp>
        <p:nvGrpSpPr>
          <p:cNvPr id="884" name="Google Shape;884;p49"/>
          <p:cNvGrpSpPr/>
          <p:nvPr/>
        </p:nvGrpSpPr>
        <p:grpSpPr>
          <a:xfrm>
            <a:off x="4632613" y="2334488"/>
            <a:ext cx="6729526" cy="2469225"/>
            <a:chOff x="9265225" y="4668975"/>
            <a:chExt cx="13459051" cy="4938450"/>
          </a:xfrm>
        </p:grpSpPr>
        <p:cxnSp>
          <p:nvCxnSpPr>
            <p:cNvPr id="885" name="Google Shape;885;p49"/>
            <p:cNvCxnSpPr/>
            <p:nvPr/>
          </p:nvCxnSpPr>
          <p:spPr>
            <a:xfrm>
              <a:off x="9265225" y="6345375"/>
              <a:ext cx="1479000" cy="1326600"/>
            </a:xfrm>
            <a:prstGeom prst="straightConnector1">
              <a:avLst/>
            </a:prstGeom>
            <a:noFill/>
            <a:ln w="38100" cap="flat" cmpd="sng">
              <a:solidFill>
                <a:srgbClr val="000000"/>
              </a:solidFill>
              <a:prstDash val="solid"/>
              <a:miter lim="400000"/>
              <a:headEnd type="none" w="sm" len="sm"/>
              <a:tailEnd type="triangle" w="med" len="med"/>
            </a:ln>
          </p:spPr>
        </p:cxnSp>
        <p:cxnSp>
          <p:nvCxnSpPr>
            <p:cNvPr id="886" name="Google Shape;886;p49"/>
            <p:cNvCxnSpPr/>
            <p:nvPr/>
          </p:nvCxnSpPr>
          <p:spPr>
            <a:xfrm>
              <a:off x="9736483" y="8141188"/>
              <a:ext cx="1084200" cy="3000"/>
            </a:xfrm>
            <a:prstGeom prst="straightConnector1">
              <a:avLst/>
            </a:prstGeom>
            <a:noFill/>
            <a:ln w="38100" cap="flat" cmpd="sng">
              <a:solidFill>
                <a:srgbClr val="000000"/>
              </a:solidFill>
              <a:prstDash val="solid"/>
              <a:miter lim="400000"/>
              <a:headEnd type="none" w="sm" len="sm"/>
              <a:tailEnd type="triangle" w="med" len="med"/>
            </a:ln>
          </p:spPr>
        </p:cxnSp>
        <p:cxnSp>
          <p:nvCxnSpPr>
            <p:cNvPr id="887" name="Google Shape;887;p49"/>
            <p:cNvCxnSpPr/>
            <p:nvPr/>
          </p:nvCxnSpPr>
          <p:spPr>
            <a:xfrm>
              <a:off x="9417625" y="4668975"/>
              <a:ext cx="1389000" cy="2410800"/>
            </a:xfrm>
            <a:prstGeom prst="straightConnector1">
              <a:avLst/>
            </a:prstGeom>
            <a:noFill/>
            <a:ln w="38100" cap="flat" cmpd="sng">
              <a:solidFill>
                <a:srgbClr val="000000"/>
              </a:solidFill>
              <a:prstDash val="solid"/>
              <a:miter lim="400000"/>
              <a:headEnd type="none" w="sm" len="sm"/>
              <a:tailEnd type="triangle" w="med" len="med"/>
            </a:ln>
          </p:spPr>
        </p:cxnSp>
        <p:pic>
          <p:nvPicPr>
            <p:cNvPr id="888" name="Google Shape;888;p49"/>
            <p:cNvPicPr preferRelativeResize="0"/>
            <p:nvPr/>
          </p:nvPicPr>
          <p:blipFill>
            <a:blip r:embed="rId6">
              <a:alphaModFix/>
            </a:blip>
            <a:stretch>
              <a:fillRect/>
            </a:stretch>
          </p:blipFill>
          <p:spPr>
            <a:xfrm>
              <a:off x="10907250" y="7841675"/>
              <a:ext cx="11817026" cy="1765750"/>
            </a:xfrm>
            <a:prstGeom prst="rect">
              <a:avLst/>
            </a:prstGeom>
            <a:noFill/>
            <a:ln>
              <a:noFill/>
            </a:ln>
          </p:spPr>
        </p:pic>
      </p:grpSp>
      <p:sp>
        <p:nvSpPr>
          <p:cNvPr id="889" name="Google Shape;889;p49"/>
          <p:cNvSpPr txBox="1"/>
          <p:nvPr/>
        </p:nvSpPr>
        <p:spPr>
          <a:xfrm>
            <a:off x="564038" y="5802038"/>
            <a:ext cx="11535600" cy="8829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It weights representations by how informative they are for predicting teacher wage (</a:t>
            </a:r>
            <a:r>
              <a:rPr lang="en-US" sz="2500" b="1" kern="0">
                <a:solidFill>
                  <a:srgbClr val="000000"/>
                </a:solidFill>
                <a:latin typeface="Helvetica Neue"/>
                <a:ea typeface="Helvetica Neue"/>
                <a:cs typeface="Helvetica Neue"/>
                <a:sym typeface="Helvetica Neue"/>
              </a:rPr>
              <a:t>attention</a:t>
            </a:r>
            <a:r>
              <a:rPr lang="en-US" sz="2500" kern="0">
                <a:solidFill>
                  <a:srgbClr val="000000"/>
                </a:solidFill>
                <a:latin typeface="Helvetica Neue"/>
                <a:ea typeface="Helvetica Neue"/>
                <a:cs typeface="Helvetica Neue"/>
                <a:sym typeface="Helvetica Neue"/>
              </a:rPr>
              <a:t>). This process is repeated iteratively.</a:t>
            </a:r>
            <a:endParaRPr sz="2500" kern="0">
              <a:solidFill>
                <a:srgbClr val="000000"/>
              </a:solidFill>
              <a:latin typeface="Helvetica Neue"/>
              <a:ea typeface="Helvetica Neue"/>
              <a:cs typeface="Helvetica Neue"/>
              <a:sym typeface="Helvetica Neue"/>
            </a:endParaRPr>
          </a:p>
        </p:txBody>
      </p:sp>
      <p:grpSp>
        <p:nvGrpSpPr>
          <p:cNvPr id="890" name="Google Shape;890;p49"/>
          <p:cNvGrpSpPr/>
          <p:nvPr/>
        </p:nvGrpSpPr>
        <p:grpSpPr>
          <a:xfrm>
            <a:off x="525938" y="4676356"/>
            <a:ext cx="10774200" cy="993184"/>
            <a:chOff x="1051875" y="9352711"/>
            <a:chExt cx="21548400" cy="1986368"/>
          </a:xfrm>
        </p:grpSpPr>
        <p:pic>
          <p:nvPicPr>
            <p:cNvPr id="891" name="Google Shape;891;p49"/>
            <p:cNvPicPr preferRelativeResize="0"/>
            <p:nvPr/>
          </p:nvPicPr>
          <p:blipFill>
            <a:blip r:embed="rId7">
              <a:alphaModFix/>
            </a:blip>
            <a:stretch>
              <a:fillRect/>
            </a:stretch>
          </p:blipFill>
          <p:spPr>
            <a:xfrm>
              <a:off x="1146525" y="9478766"/>
              <a:ext cx="2514600" cy="628650"/>
            </a:xfrm>
            <a:prstGeom prst="rect">
              <a:avLst/>
            </a:prstGeom>
            <a:noFill/>
            <a:ln>
              <a:noFill/>
            </a:ln>
          </p:spPr>
        </p:pic>
        <p:grpSp>
          <p:nvGrpSpPr>
            <p:cNvPr id="892" name="Google Shape;892;p49"/>
            <p:cNvGrpSpPr/>
            <p:nvPr/>
          </p:nvGrpSpPr>
          <p:grpSpPr>
            <a:xfrm>
              <a:off x="1051875" y="9352711"/>
              <a:ext cx="21548400" cy="1986368"/>
              <a:chOff x="1051875" y="9352711"/>
              <a:chExt cx="21548400" cy="1986368"/>
            </a:xfrm>
          </p:grpSpPr>
          <p:sp>
            <p:nvSpPr>
              <p:cNvPr id="893" name="Google Shape;893;p49"/>
              <p:cNvSpPr txBox="1"/>
              <p:nvPr/>
            </p:nvSpPr>
            <p:spPr>
              <a:xfrm>
                <a:off x="1051875" y="9352711"/>
                <a:ext cx="21548400" cy="17658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                is a function of previous representations:</a:t>
                </a:r>
                <a:endParaRPr sz="2500" kern="0">
                  <a:solidFill>
                    <a:srgbClr val="000000"/>
                  </a:solidFill>
                  <a:latin typeface="Helvetica Neue"/>
                  <a:ea typeface="Helvetica Neue"/>
                  <a:cs typeface="Helvetica Neue"/>
                  <a:sym typeface="Helvetica Neue"/>
                </a:endParaRPr>
              </a:p>
            </p:txBody>
          </p:sp>
          <p:pic>
            <p:nvPicPr>
              <p:cNvPr id="894" name="Google Shape;894;p49"/>
              <p:cNvPicPr preferRelativeResize="0"/>
              <p:nvPr/>
            </p:nvPicPr>
            <p:blipFill>
              <a:blip r:embed="rId8">
                <a:alphaModFix/>
              </a:blip>
              <a:stretch>
                <a:fillRect/>
              </a:stretch>
            </p:blipFill>
            <p:spPr>
              <a:xfrm>
                <a:off x="7277175" y="10500011"/>
                <a:ext cx="11672374" cy="839068"/>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43"/>
          <p:cNvSpPr txBox="1">
            <a:spLocks noGrp="1"/>
          </p:cNvSpPr>
          <p:nvPr>
            <p:ph type="title"/>
          </p:nvPr>
        </p:nvSpPr>
        <p:spPr>
          <a:xfrm>
            <a:off x="603250" y="539750"/>
            <a:ext cx="10055007" cy="717550"/>
          </a:xfrm>
          <a:prstGeom prst="rect">
            <a:avLst/>
          </a:prstGeom>
          <a:noFill/>
          <a:ln>
            <a:noFill/>
          </a:ln>
        </p:spPr>
        <p:txBody>
          <a:bodyPr spcFirstLastPara="1" wrap="square" lIns="25400" tIns="25400" rIns="25400" bIns="25400" anchor="t" anchorCtr="0">
            <a:normAutofit/>
          </a:bodyPr>
          <a:lstStyle/>
          <a:p>
            <a:pPr>
              <a:buSzPts val="8500"/>
            </a:pPr>
            <a:r>
              <a:rPr lang="en-US" sz="4250"/>
              <a:t>CAREER’s Computational Graph</a:t>
            </a:r>
            <a:endParaRPr/>
          </a:p>
        </p:txBody>
      </p:sp>
      <p:grpSp>
        <p:nvGrpSpPr>
          <p:cNvPr id="1208" name="Google Shape;1208;p43"/>
          <p:cNvGrpSpPr/>
          <p:nvPr/>
        </p:nvGrpSpPr>
        <p:grpSpPr>
          <a:xfrm>
            <a:off x="367511" y="518693"/>
            <a:ext cx="11713048" cy="2006665"/>
            <a:chOff x="0" y="0"/>
            <a:chExt cx="23426096" cy="4013329"/>
          </a:xfrm>
        </p:grpSpPr>
        <p:pic>
          <p:nvPicPr>
            <p:cNvPr id="1209" name="Google Shape;1209;p43" descr="istockphoto-911459022-170667a.jpg"/>
            <p:cNvPicPr preferRelativeResize="0"/>
            <p:nvPr/>
          </p:nvPicPr>
          <p:blipFill rotWithShape="1">
            <a:blip r:embed="rId3">
              <a:alphaModFix/>
            </a:blip>
            <a:srcRect/>
            <a:stretch/>
          </p:blipFill>
          <p:spPr>
            <a:xfrm>
              <a:off x="20449877" y="0"/>
              <a:ext cx="1872998" cy="1872997"/>
            </a:xfrm>
            <a:prstGeom prst="rect">
              <a:avLst/>
            </a:prstGeom>
            <a:noFill/>
            <a:ln>
              <a:noFill/>
            </a:ln>
          </p:spPr>
        </p:pic>
        <p:sp>
          <p:nvSpPr>
            <p:cNvPr id="1210" name="Google Shape;1210;p43"/>
            <p:cNvSpPr txBox="1"/>
            <p:nvPr/>
          </p:nvSpPr>
          <p:spPr>
            <a:xfrm>
              <a:off x="0" y="1658125"/>
              <a:ext cx="23426096" cy="2355204"/>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b="1" kern="0">
                  <a:solidFill>
                    <a:srgbClr val="000000"/>
                  </a:solidFill>
                  <a:latin typeface="Helvetica Neue"/>
                  <a:ea typeface="Helvetica Neue"/>
                  <a:cs typeface="Helvetica Neue"/>
                  <a:sym typeface="Helvetica Neue"/>
                </a:rPr>
                <a:t>CAREER </a:t>
              </a:r>
              <a:r>
                <a:rPr lang="en-US" sz="2500" kern="0">
                  <a:solidFill>
                    <a:srgbClr val="000000"/>
                  </a:solidFill>
                  <a:latin typeface="Helvetica Neue"/>
                  <a:ea typeface="Helvetica Neue"/>
                  <a:cs typeface="Helvetica Neue"/>
                  <a:sym typeface="Helvetica Neue"/>
                </a:rPr>
                <a:t>builds a representation                    using a stack of </a:t>
              </a:r>
              <a:r>
                <a:rPr lang="en-US" sz="2500" i="1" kern="0">
                  <a:solidFill>
                    <a:srgbClr val="000000"/>
                  </a:solidFill>
                  <a:latin typeface="Helvetica Neue"/>
                  <a:ea typeface="Helvetica Neue"/>
                  <a:cs typeface="Helvetica Neue"/>
                  <a:sym typeface="Helvetica Neue"/>
                </a:rPr>
                <a:t>L</a:t>
              </a:r>
              <a:r>
                <a:rPr lang="en-US" sz="2500" kern="0">
                  <a:solidFill>
                    <a:srgbClr val="000000"/>
                  </a:solidFill>
                  <a:latin typeface="Helvetica Neue"/>
                  <a:ea typeface="Helvetica Neue"/>
                  <a:cs typeface="Helvetica Neue"/>
                  <a:sym typeface="Helvetica Neue"/>
                </a:rPr>
                <a:t> layers, starting with simple representation       at layer 1 and growing in complexity.</a:t>
              </a:r>
              <a:endParaRPr sz="2500" kern="0">
                <a:solidFill>
                  <a:srgbClr val="000000"/>
                </a:solidFill>
                <a:latin typeface="Arial"/>
                <a:ea typeface="Arial"/>
                <a:cs typeface="Arial"/>
                <a:sym typeface="Arial"/>
              </a:endParaRPr>
            </a:p>
          </p:txBody>
        </p:sp>
      </p:grpSp>
      <p:grpSp>
        <p:nvGrpSpPr>
          <p:cNvPr id="1211" name="Google Shape;1211;p43"/>
          <p:cNvGrpSpPr/>
          <p:nvPr/>
        </p:nvGrpSpPr>
        <p:grpSpPr>
          <a:xfrm>
            <a:off x="2921000" y="4914900"/>
            <a:ext cx="635000" cy="650754"/>
            <a:chOff x="0" y="0"/>
            <a:chExt cx="1270000" cy="1301506"/>
          </a:xfrm>
        </p:grpSpPr>
        <p:sp>
          <p:nvSpPr>
            <p:cNvPr id="1212" name="Google Shape;1212;p43"/>
            <p:cNvSpPr/>
            <p:nvPr/>
          </p:nvSpPr>
          <p:spPr>
            <a:xfrm>
              <a:off x="0" y="0"/>
              <a:ext cx="1270000" cy="1270000"/>
            </a:xfrm>
            <a:prstGeom prst="ellipse">
              <a:avLst/>
            </a:prstGeom>
            <a:solidFill>
              <a:srgbClr val="D5D5D5"/>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13" name="Google Shape;1213;p43"/>
            <p:cNvSpPr txBox="1"/>
            <p:nvPr/>
          </p:nvSpPr>
          <p:spPr>
            <a:xfrm>
              <a:off x="100021" y="3112"/>
              <a:ext cx="1084333" cy="1298394"/>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grpSp>
        <p:nvGrpSpPr>
          <p:cNvPr id="1214" name="Google Shape;1214;p43"/>
          <p:cNvGrpSpPr/>
          <p:nvPr/>
        </p:nvGrpSpPr>
        <p:grpSpPr>
          <a:xfrm>
            <a:off x="1796261" y="6051550"/>
            <a:ext cx="1702590" cy="656803"/>
            <a:chOff x="0" y="0"/>
            <a:chExt cx="3405179" cy="1313604"/>
          </a:xfrm>
        </p:grpSpPr>
        <p:sp>
          <p:nvSpPr>
            <p:cNvPr id="1215" name="Google Shape;1215;p43"/>
            <p:cNvSpPr/>
            <p:nvPr/>
          </p:nvSpPr>
          <p:spPr>
            <a:xfrm>
              <a:off x="2135178" y="0"/>
              <a:ext cx="1270001" cy="1270000"/>
            </a:xfrm>
            <a:prstGeom prst="ellipse">
              <a:avLst/>
            </a:prstGeom>
            <a:noFill/>
            <a:ln w="50800" cap="flat" cmpd="sng">
              <a:solidFill>
                <a:srgbClr val="000000"/>
              </a:solidFill>
              <a:prstDash val="dashDot"/>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16" name="Google Shape;1216;p43"/>
            <p:cNvSpPr txBox="1"/>
            <p:nvPr/>
          </p:nvSpPr>
          <p:spPr>
            <a:xfrm>
              <a:off x="2489200" y="3112"/>
              <a:ext cx="763884" cy="1002916"/>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sp>
          <p:nvSpPr>
            <p:cNvPr id="1217" name="Google Shape;1217;p43"/>
            <p:cNvSpPr txBox="1"/>
            <p:nvPr/>
          </p:nvSpPr>
          <p:spPr>
            <a:xfrm>
              <a:off x="0" y="310688"/>
              <a:ext cx="2338684" cy="1002916"/>
            </a:xfrm>
            <a:prstGeom prst="rect">
              <a:avLst/>
            </a:prstGeom>
            <a:noFill/>
            <a:ln>
              <a:noFill/>
            </a:ln>
          </p:spPr>
          <p:txBody>
            <a:bodyPr spcFirstLastPara="1" wrap="square" lIns="25400" tIns="25400" rIns="25400" bIns="25400" anchor="t" anchorCtr="0">
              <a:normAutofit/>
            </a:bodyPr>
            <a:lstStyle/>
            <a:p>
              <a:pPr>
                <a:buClr>
                  <a:srgbClr val="000000"/>
                </a:buClr>
                <a:buSzPts val="3500"/>
              </a:pPr>
              <a:r>
                <a:rPr lang="en-US" sz="1750" kern="0">
                  <a:solidFill>
                    <a:srgbClr val="000000"/>
                  </a:solidFill>
                  <a:latin typeface="Helvetica Neue"/>
                  <a:ea typeface="Helvetica Neue"/>
                  <a:cs typeface="Helvetica Neue"/>
                  <a:sym typeface="Helvetica Neue"/>
                </a:rPr>
                <a:t>Next job</a:t>
              </a:r>
              <a:endParaRPr sz="700" kern="0">
                <a:solidFill>
                  <a:srgbClr val="000000"/>
                </a:solidFill>
                <a:latin typeface="Arial"/>
                <a:ea typeface="Arial"/>
                <a:cs typeface="Arial"/>
                <a:sym typeface="Arial"/>
              </a:endParaRPr>
            </a:p>
          </p:txBody>
        </p:sp>
      </p:grpSp>
      <p:grpSp>
        <p:nvGrpSpPr>
          <p:cNvPr id="1218" name="Google Shape;1218;p43"/>
          <p:cNvGrpSpPr/>
          <p:nvPr/>
        </p:nvGrpSpPr>
        <p:grpSpPr>
          <a:xfrm>
            <a:off x="4134534" y="4917205"/>
            <a:ext cx="635000" cy="680199"/>
            <a:chOff x="0" y="0"/>
            <a:chExt cx="1270000" cy="1360397"/>
          </a:xfrm>
        </p:grpSpPr>
        <p:sp>
          <p:nvSpPr>
            <p:cNvPr id="1219" name="Google Shape;1219;p43"/>
            <p:cNvSpPr/>
            <p:nvPr/>
          </p:nvSpPr>
          <p:spPr>
            <a:xfrm>
              <a:off x="0" y="0"/>
              <a:ext cx="1270000" cy="1270000"/>
            </a:xfrm>
            <a:prstGeom prst="rect">
              <a:avLst/>
            </a:prstGeom>
            <a:solidFill>
              <a:srgbClr val="FEEF56"/>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20" name="Google Shape;1220;p43"/>
            <p:cNvSpPr txBox="1"/>
            <p:nvPr/>
          </p:nvSpPr>
          <p:spPr>
            <a:xfrm>
              <a:off x="184353" y="78867"/>
              <a:ext cx="980114" cy="1281530"/>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cxnSp>
        <p:nvCxnSpPr>
          <p:cNvPr id="1221" name="Google Shape;1221;p43"/>
          <p:cNvCxnSpPr/>
          <p:nvPr/>
        </p:nvCxnSpPr>
        <p:spPr>
          <a:xfrm>
            <a:off x="3568285" y="5254625"/>
            <a:ext cx="565200" cy="0"/>
          </a:xfrm>
          <a:prstGeom prst="straightConnector1">
            <a:avLst/>
          </a:prstGeom>
          <a:noFill/>
          <a:ln w="50800" cap="flat" cmpd="sng">
            <a:solidFill>
              <a:srgbClr val="000000"/>
            </a:solidFill>
            <a:prstDash val="solid"/>
            <a:miter lim="400000"/>
            <a:headEnd type="none" w="sm" len="sm"/>
            <a:tailEnd type="triangle" w="med" len="med"/>
          </a:ln>
        </p:spPr>
      </p:cxnSp>
      <p:grpSp>
        <p:nvGrpSpPr>
          <p:cNvPr id="1222" name="Google Shape;1222;p43"/>
          <p:cNvGrpSpPr/>
          <p:nvPr/>
        </p:nvGrpSpPr>
        <p:grpSpPr>
          <a:xfrm>
            <a:off x="5341035" y="4923555"/>
            <a:ext cx="635001" cy="680199"/>
            <a:chOff x="0" y="0"/>
            <a:chExt cx="1270000" cy="1360397"/>
          </a:xfrm>
        </p:grpSpPr>
        <p:sp>
          <p:nvSpPr>
            <p:cNvPr id="1223" name="Google Shape;1223;p43"/>
            <p:cNvSpPr/>
            <p:nvPr/>
          </p:nvSpPr>
          <p:spPr>
            <a:xfrm>
              <a:off x="0" y="0"/>
              <a:ext cx="1270000" cy="1270000"/>
            </a:xfrm>
            <a:prstGeom prst="rect">
              <a:avLst/>
            </a:prstGeom>
            <a:solidFill>
              <a:srgbClr val="FEEF56"/>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24" name="Google Shape;1224;p43"/>
            <p:cNvSpPr txBox="1"/>
            <p:nvPr/>
          </p:nvSpPr>
          <p:spPr>
            <a:xfrm>
              <a:off x="184353" y="78867"/>
              <a:ext cx="980114" cy="1281530"/>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cxnSp>
        <p:nvCxnSpPr>
          <p:cNvPr id="1225" name="Google Shape;1225;p43"/>
          <p:cNvCxnSpPr/>
          <p:nvPr/>
        </p:nvCxnSpPr>
        <p:spPr>
          <a:xfrm>
            <a:off x="4774785" y="5241925"/>
            <a:ext cx="565219" cy="0"/>
          </a:xfrm>
          <a:prstGeom prst="straightConnector1">
            <a:avLst/>
          </a:prstGeom>
          <a:noFill/>
          <a:ln w="50800" cap="flat" cmpd="sng">
            <a:solidFill>
              <a:srgbClr val="000000"/>
            </a:solidFill>
            <a:prstDash val="solid"/>
            <a:miter lim="400000"/>
            <a:headEnd type="none" w="sm" len="sm"/>
            <a:tailEnd type="triangle" w="med" len="med"/>
          </a:ln>
        </p:spPr>
      </p:cxnSp>
      <p:sp>
        <p:nvSpPr>
          <p:cNvPr id="1226" name="Google Shape;1226;p43"/>
          <p:cNvSpPr/>
          <p:nvPr/>
        </p:nvSpPr>
        <p:spPr>
          <a:xfrm>
            <a:off x="4134535" y="3971054"/>
            <a:ext cx="635001" cy="63500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27" name="Google Shape;1227;p43"/>
          <p:cNvSpPr txBox="1"/>
          <p:nvPr/>
        </p:nvSpPr>
        <p:spPr>
          <a:xfrm>
            <a:off x="4187302" y="4010487"/>
            <a:ext cx="529467" cy="640765"/>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cxnSp>
        <p:nvCxnSpPr>
          <p:cNvPr id="1228" name="Google Shape;1228;p43"/>
          <p:cNvCxnSpPr/>
          <p:nvPr/>
        </p:nvCxnSpPr>
        <p:spPr>
          <a:xfrm>
            <a:off x="3568285" y="4288554"/>
            <a:ext cx="565219" cy="0"/>
          </a:xfrm>
          <a:prstGeom prst="straightConnector1">
            <a:avLst/>
          </a:prstGeom>
          <a:noFill/>
          <a:ln w="50800" cap="flat" cmpd="sng">
            <a:solidFill>
              <a:srgbClr val="929292"/>
            </a:solidFill>
            <a:prstDash val="solid"/>
            <a:miter lim="400000"/>
            <a:headEnd type="none" w="sm" len="sm"/>
            <a:tailEnd type="triangle" w="med" len="med"/>
          </a:ln>
        </p:spPr>
      </p:cxnSp>
      <p:sp>
        <p:nvSpPr>
          <p:cNvPr id="1229" name="Google Shape;1229;p43"/>
          <p:cNvSpPr/>
          <p:nvPr/>
        </p:nvSpPr>
        <p:spPr>
          <a:xfrm>
            <a:off x="4134535" y="2637554"/>
            <a:ext cx="635001" cy="63500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30" name="Google Shape;1230;p43"/>
          <p:cNvSpPr txBox="1"/>
          <p:nvPr/>
        </p:nvSpPr>
        <p:spPr>
          <a:xfrm>
            <a:off x="4226712" y="2676987"/>
            <a:ext cx="490057" cy="640765"/>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31" name="Google Shape;1231;p43"/>
          <p:cNvSpPr txBox="1"/>
          <p:nvPr/>
        </p:nvSpPr>
        <p:spPr>
          <a:xfrm rot="-5400000">
            <a:off x="4227892" y="3149599"/>
            <a:ext cx="529467" cy="717551"/>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nvGrpSpPr>
          <p:cNvPr id="1232" name="Google Shape;1232;p43"/>
          <p:cNvGrpSpPr/>
          <p:nvPr/>
        </p:nvGrpSpPr>
        <p:grpSpPr>
          <a:xfrm>
            <a:off x="5981285" y="4923555"/>
            <a:ext cx="1201251" cy="680200"/>
            <a:chOff x="0" y="0"/>
            <a:chExt cx="2402500" cy="1360398"/>
          </a:xfrm>
        </p:grpSpPr>
        <p:cxnSp>
          <p:nvCxnSpPr>
            <p:cNvPr id="1233" name="Google Shape;1233;p43"/>
            <p:cNvCxnSpPr/>
            <p:nvPr/>
          </p:nvCxnSpPr>
          <p:spPr>
            <a:xfrm>
              <a:off x="0" y="636740"/>
              <a:ext cx="1130437" cy="1"/>
            </a:xfrm>
            <a:prstGeom prst="straightConnector1">
              <a:avLst/>
            </a:prstGeom>
            <a:noFill/>
            <a:ln w="50800" cap="flat" cmpd="sng">
              <a:solidFill>
                <a:srgbClr val="000000"/>
              </a:solidFill>
              <a:prstDash val="solid"/>
              <a:miter lim="400000"/>
              <a:headEnd type="none" w="sm" len="sm"/>
              <a:tailEnd type="triangle" w="med" len="med"/>
            </a:ln>
          </p:spPr>
        </p:cxnSp>
        <p:grpSp>
          <p:nvGrpSpPr>
            <p:cNvPr id="1234" name="Google Shape;1234;p43"/>
            <p:cNvGrpSpPr/>
            <p:nvPr/>
          </p:nvGrpSpPr>
          <p:grpSpPr>
            <a:xfrm>
              <a:off x="1132499" y="0"/>
              <a:ext cx="1270001" cy="1360398"/>
              <a:chOff x="0" y="0"/>
              <a:chExt cx="1270000" cy="1360397"/>
            </a:xfrm>
          </p:grpSpPr>
          <p:sp>
            <p:nvSpPr>
              <p:cNvPr id="1235" name="Google Shape;1235;p43"/>
              <p:cNvSpPr/>
              <p:nvPr/>
            </p:nvSpPr>
            <p:spPr>
              <a:xfrm>
                <a:off x="0" y="0"/>
                <a:ext cx="1270000" cy="1270000"/>
              </a:xfrm>
              <a:prstGeom prst="rect">
                <a:avLst/>
              </a:prstGeom>
              <a:solidFill>
                <a:srgbClr val="FEEF56"/>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36" name="Google Shape;1236;p43"/>
              <p:cNvSpPr txBox="1"/>
              <p:nvPr/>
            </p:nvSpPr>
            <p:spPr>
              <a:xfrm>
                <a:off x="184353" y="78867"/>
                <a:ext cx="980113" cy="1281530"/>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grpSp>
      <p:grpSp>
        <p:nvGrpSpPr>
          <p:cNvPr id="1237" name="Google Shape;1237;p43"/>
          <p:cNvGrpSpPr/>
          <p:nvPr/>
        </p:nvGrpSpPr>
        <p:grpSpPr>
          <a:xfrm>
            <a:off x="5981285" y="2637555"/>
            <a:ext cx="1302167" cy="2013700"/>
            <a:chOff x="0" y="0"/>
            <a:chExt cx="2604332" cy="4027398"/>
          </a:xfrm>
        </p:grpSpPr>
        <p:sp>
          <p:nvSpPr>
            <p:cNvPr id="1238" name="Google Shape;1238;p43"/>
            <p:cNvSpPr/>
            <p:nvPr/>
          </p:nvSpPr>
          <p:spPr>
            <a:xfrm>
              <a:off x="1132499" y="2667000"/>
              <a:ext cx="1270001" cy="127000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39" name="Google Shape;1239;p43"/>
            <p:cNvSpPr/>
            <p:nvPr/>
          </p:nvSpPr>
          <p:spPr>
            <a:xfrm>
              <a:off x="1132499" y="0"/>
              <a:ext cx="1270001" cy="127000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grpSp>
          <p:nvGrpSpPr>
            <p:cNvPr id="1240" name="Google Shape;1240;p43"/>
            <p:cNvGrpSpPr/>
            <p:nvPr/>
          </p:nvGrpSpPr>
          <p:grpSpPr>
            <a:xfrm>
              <a:off x="0" y="78867"/>
              <a:ext cx="2604332" cy="3948531"/>
              <a:chOff x="0" y="0"/>
              <a:chExt cx="2604331" cy="3948530"/>
            </a:xfrm>
          </p:grpSpPr>
          <p:cxnSp>
            <p:nvCxnSpPr>
              <p:cNvPr id="1241" name="Google Shape;1241;p43"/>
              <p:cNvCxnSpPr/>
              <p:nvPr/>
            </p:nvCxnSpPr>
            <p:spPr>
              <a:xfrm>
                <a:off x="0" y="556132"/>
                <a:ext cx="1130437" cy="1"/>
              </a:xfrm>
              <a:prstGeom prst="straightConnector1">
                <a:avLst/>
              </a:prstGeom>
              <a:noFill/>
              <a:ln w="50800" cap="flat" cmpd="sng">
                <a:solidFill>
                  <a:srgbClr val="929292"/>
                </a:solidFill>
                <a:prstDash val="solid"/>
                <a:miter lim="400000"/>
                <a:headEnd type="none" w="sm" len="sm"/>
                <a:tailEnd type="triangle" w="med" len="med"/>
              </a:ln>
            </p:spPr>
          </p:cxnSp>
          <p:cxnSp>
            <p:nvCxnSpPr>
              <p:cNvPr id="1242" name="Google Shape;1242;p43"/>
              <p:cNvCxnSpPr/>
              <p:nvPr/>
            </p:nvCxnSpPr>
            <p:spPr>
              <a:xfrm>
                <a:off x="0" y="3223132"/>
                <a:ext cx="1130437" cy="1"/>
              </a:xfrm>
              <a:prstGeom prst="straightConnector1">
                <a:avLst/>
              </a:prstGeom>
              <a:noFill/>
              <a:ln w="50800" cap="flat" cmpd="sng">
                <a:solidFill>
                  <a:srgbClr val="929292"/>
                </a:solidFill>
                <a:prstDash val="solid"/>
                <a:miter lim="400000"/>
                <a:headEnd type="none" w="sm" len="sm"/>
                <a:tailEnd type="triangle" w="med" len="med"/>
              </a:ln>
            </p:spPr>
          </p:cxnSp>
          <p:sp>
            <p:nvSpPr>
              <p:cNvPr id="1243" name="Google Shape;1243;p43"/>
              <p:cNvSpPr txBox="1"/>
              <p:nvPr/>
            </p:nvSpPr>
            <p:spPr>
              <a:xfrm>
                <a:off x="1238032" y="2667000"/>
                <a:ext cx="1058934" cy="128153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44" name="Google Shape;1244;p43"/>
              <p:cNvSpPr txBox="1"/>
              <p:nvPr/>
            </p:nvSpPr>
            <p:spPr>
              <a:xfrm>
                <a:off x="1238032" y="0"/>
                <a:ext cx="1058934" cy="128153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45" name="Google Shape;1245;p43"/>
              <p:cNvSpPr txBox="1"/>
              <p:nvPr/>
            </p:nvSpPr>
            <p:spPr>
              <a:xfrm rot="-5400000">
                <a:off x="1357314" y="945223"/>
                <a:ext cx="1058933" cy="1435101"/>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grpSp>
      <p:grpSp>
        <p:nvGrpSpPr>
          <p:cNvPr id="1246" name="Google Shape;1246;p43"/>
          <p:cNvGrpSpPr/>
          <p:nvPr/>
        </p:nvGrpSpPr>
        <p:grpSpPr>
          <a:xfrm>
            <a:off x="228416" y="2523754"/>
            <a:ext cx="3435535" cy="2108943"/>
            <a:chOff x="0" y="0"/>
            <a:chExt cx="6871068" cy="4217885"/>
          </a:xfrm>
        </p:grpSpPr>
        <p:sp>
          <p:nvSpPr>
            <p:cNvPr id="1247" name="Google Shape;1247;p43"/>
            <p:cNvSpPr txBox="1"/>
            <p:nvPr/>
          </p:nvSpPr>
          <p:spPr>
            <a:xfrm>
              <a:off x="0" y="1439775"/>
              <a:ext cx="2338684" cy="1613823"/>
            </a:xfrm>
            <a:prstGeom prst="rect">
              <a:avLst/>
            </a:prstGeom>
            <a:noFill/>
            <a:ln>
              <a:noFill/>
            </a:ln>
          </p:spPr>
          <p:txBody>
            <a:bodyPr spcFirstLastPara="1" wrap="square" lIns="25400" tIns="25400" rIns="25400" bIns="25400" anchor="t" anchorCtr="0">
              <a:normAutofit/>
            </a:bodyPr>
            <a:lstStyle/>
            <a:p>
              <a:pPr algn="ctr">
                <a:buClr>
                  <a:srgbClr val="5E5E5E"/>
                </a:buClr>
                <a:buSzPts val="3500"/>
              </a:pPr>
              <a:r>
                <a:rPr lang="en-US" sz="1750" kern="0">
                  <a:solidFill>
                    <a:srgbClr val="5E5E5E"/>
                  </a:solidFill>
                  <a:latin typeface="Helvetica Neue"/>
                  <a:ea typeface="Helvetica Neue"/>
                  <a:cs typeface="Helvetica Neue"/>
                  <a:sym typeface="Helvetica Neue"/>
                </a:rPr>
                <a:t>Career history</a:t>
              </a:r>
              <a:endParaRPr sz="700" kern="0">
                <a:solidFill>
                  <a:srgbClr val="000000"/>
                </a:solidFill>
                <a:latin typeface="Arial"/>
                <a:ea typeface="Arial"/>
                <a:cs typeface="Arial"/>
                <a:sym typeface="Arial"/>
              </a:endParaRPr>
            </a:p>
          </p:txBody>
        </p:sp>
        <p:sp>
          <p:nvSpPr>
            <p:cNvPr id="1248" name="Google Shape;1248;p43"/>
            <p:cNvSpPr/>
            <p:nvPr/>
          </p:nvSpPr>
          <p:spPr>
            <a:xfrm>
              <a:off x="5385167" y="2839191"/>
              <a:ext cx="1270001" cy="1270001"/>
            </a:xfrm>
            <a:prstGeom prst="ellipse">
              <a:avLst/>
            </a:prstGeom>
            <a:solidFill>
              <a:srgbClr val="EDEDED"/>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929292"/>
                </a:buClr>
                <a:buSzPts val="3200"/>
              </a:pPr>
              <a:endParaRPr sz="1600" b="1" kern="0">
                <a:solidFill>
                  <a:srgbClr val="929292"/>
                </a:solidFill>
                <a:latin typeface="Helvetica Neue"/>
                <a:ea typeface="Helvetica Neue"/>
                <a:cs typeface="Helvetica Neue"/>
                <a:sym typeface="Helvetica Neue"/>
              </a:endParaRPr>
            </a:p>
          </p:txBody>
        </p:sp>
        <p:sp>
          <p:nvSpPr>
            <p:cNvPr id="1249" name="Google Shape;1249;p43"/>
            <p:cNvSpPr txBox="1"/>
            <p:nvPr/>
          </p:nvSpPr>
          <p:spPr>
            <a:xfrm>
              <a:off x="5485188" y="2842304"/>
              <a:ext cx="1084333" cy="1298394"/>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50" name="Google Shape;1250;p43"/>
            <p:cNvSpPr/>
            <p:nvPr/>
          </p:nvSpPr>
          <p:spPr>
            <a:xfrm>
              <a:off x="3353167" y="2839191"/>
              <a:ext cx="1270001" cy="1270001"/>
            </a:xfrm>
            <a:prstGeom prst="ellipse">
              <a:avLst/>
            </a:prstGeom>
            <a:solidFill>
              <a:srgbClr val="F3F3F3"/>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51" name="Google Shape;1251;p43"/>
            <p:cNvSpPr txBox="1"/>
            <p:nvPr/>
          </p:nvSpPr>
          <p:spPr>
            <a:xfrm>
              <a:off x="3462939" y="2853049"/>
              <a:ext cx="1084334" cy="962885"/>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52" name="Google Shape;1252;p43"/>
            <p:cNvSpPr/>
            <p:nvPr/>
          </p:nvSpPr>
          <p:spPr>
            <a:xfrm>
              <a:off x="3353167" y="222991"/>
              <a:ext cx="1270001" cy="1270001"/>
            </a:xfrm>
            <a:prstGeom prst="ellipse">
              <a:avLst/>
            </a:prstGeom>
            <a:solidFill>
              <a:srgbClr val="F3F3F3"/>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53" name="Google Shape;1253;p43"/>
            <p:cNvSpPr txBox="1"/>
            <p:nvPr/>
          </p:nvSpPr>
          <p:spPr>
            <a:xfrm>
              <a:off x="3691539" y="260318"/>
              <a:ext cx="1084334" cy="1002917"/>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54" name="Google Shape;1254;p43"/>
            <p:cNvSpPr txBox="1"/>
            <p:nvPr/>
          </p:nvSpPr>
          <p:spPr>
            <a:xfrm rot="-5400000">
              <a:off x="3592051" y="1251691"/>
              <a:ext cx="1058933" cy="1435101"/>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sp>
          <p:nvSpPr>
            <p:cNvPr id="1255" name="Google Shape;1255;p43"/>
            <p:cNvSpPr txBox="1"/>
            <p:nvPr/>
          </p:nvSpPr>
          <p:spPr>
            <a:xfrm rot="-5400000">
              <a:off x="5624051" y="1251691"/>
              <a:ext cx="1058933" cy="1435101"/>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sp>
          <p:nvSpPr>
            <p:cNvPr id="1256" name="Google Shape;1256;p43"/>
            <p:cNvSpPr txBox="1"/>
            <p:nvPr/>
          </p:nvSpPr>
          <p:spPr>
            <a:xfrm>
              <a:off x="2057767" y="0"/>
              <a:ext cx="1169417" cy="4217885"/>
            </a:xfrm>
            <a:prstGeom prst="rect">
              <a:avLst/>
            </a:prstGeom>
            <a:noFill/>
            <a:ln>
              <a:noFill/>
            </a:ln>
          </p:spPr>
          <p:txBody>
            <a:bodyPr spcFirstLastPara="1" wrap="square" lIns="25400" tIns="25400" rIns="25400" bIns="25400" anchor="t" anchorCtr="0">
              <a:normAutofit/>
            </a:bodyPr>
            <a:lstStyle/>
            <a:p>
              <a:pPr>
                <a:buClr>
                  <a:srgbClr val="929292"/>
                </a:buClr>
                <a:buSzPts val="25000"/>
              </a:pPr>
              <a:r>
                <a:rPr lang="en-US" sz="12500" kern="0">
                  <a:solidFill>
                    <a:srgbClr val="929292"/>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grpSp>
      <p:grpSp>
        <p:nvGrpSpPr>
          <p:cNvPr id="1257" name="Google Shape;1257;p43"/>
          <p:cNvGrpSpPr/>
          <p:nvPr/>
        </p:nvGrpSpPr>
        <p:grpSpPr>
          <a:xfrm>
            <a:off x="354811" y="4651375"/>
            <a:ext cx="1609190" cy="1076400"/>
            <a:chOff x="0" y="0"/>
            <a:chExt cx="3218378" cy="2152799"/>
          </a:xfrm>
        </p:grpSpPr>
        <p:sp>
          <p:nvSpPr>
            <p:cNvPr id="1258" name="Google Shape;1258;p43"/>
            <p:cNvSpPr txBox="1"/>
            <p:nvPr/>
          </p:nvSpPr>
          <p:spPr>
            <a:xfrm>
              <a:off x="0" y="538977"/>
              <a:ext cx="2238358" cy="1613822"/>
            </a:xfrm>
            <a:prstGeom prst="rect">
              <a:avLst/>
            </a:prstGeom>
            <a:noFill/>
            <a:ln>
              <a:noFill/>
            </a:ln>
          </p:spPr>
          <p:txBody>
            <a:bodyPr spcFirstLastPara="1" wrap="square" lIns="25400" tIns="25400" rIns="25400" bIns="25400" anchor="t" anchorCtr="0">
              <a:normAutofit/>
            </a:bodyPr>
            <a:lstStyle/>
            <a:p>
              <a:pPr algn="ctr">
                <a:buClr>
                  <a:srgbClr val="000000"/>
                </a:buClr>
                <a:buSzPts val="3255"/>
              </a:pPr>
              <a:r>
                <a:rPr lang="en-US" sz="1627" kern="0">
                  <a:solidFill>
                    <a:srgbClr val="000000"/>
                  </a:solidFill>
                  <a:latin typeface="Helvetica Neue"/>
                  <a:ea typeface="Helvetica Neue"/>
                  <a:cs typeface="Helvetica Neue"/>
                  <a:sym typeface="Helvetica Neue"/>
                </a:rPr>
                <a:t>Current job + covariates</a:t>
              </a:r>
              <a:endParaRPr sz="700" kern="0">
                <a:solidFill>
                  <a:srgbClr val="000000"/>
                </a:solidFill>
                <a:latin typeface="Arial"/>
                <a:ea typeface="Arial"/>
                <a:cs typeface="Arial"/>
                <a:sym typeface="Arial"/>
              </a:endParaRPr>
            </a:p>
          </p:txBody>
        </p:sp>
        <p:sp>
          <p:nvSpPr>
            <p:cNvPr id="1259" name="Google Shape;1259;p43"/>
            <p:cNvSpPr txBox="1"/>
            <p:nvPr/>
          </p:nvSpPr>
          <p:spPr>
            <a:xfrm>
              <a:off x="2134044" y="0"/>
              <a:ext cx="1084334" cy="2146982"/>
            </a:xfrm>
            <a:prstGeom prst="rect">
              <a:avLst/>
            </a:prstGeom>
            <a:noFill/>
            <a:ln>
              <a:noFill/>
            </a:ln>
          </p:spPr>
          <p:txBody>
            <a:bodyPr spcFirstLastPara="1" wrap="square" lIns="25400" tIns="25400" rIns="25400" bIns="25400" anchor="t" anchorCtr="0">
              <a:normAutofit lnSpcReduction="10000"/>
            </a:bodyPr>
            <a:lstStyle/>
            <a:p>
              <a:pPr>
                <a:buClr>
                  <a:srgbClr val="000000"/>
                </a:buClr>
                <a:buSzPts val="13950"/>
              </a:pPr>
              <a:r>
                <a:rPr lang="en-US" sz="6975" kern="0">
                  <a:solidFill>
                    <a:srgbClr val="000000"/>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grpSp>
      <p:grpSp>
        <p:nvGrpSpPr>
          <p:cNvPr id="1260" name="Google Shape;1260;p43"/>
          <p:cNvGrpSpPr/>
          <p:nvPr/>
        </p:nvGrpSpPr>
        <p:grpSpPr>
          <a:xfrm>
            <a:off x="4420430" y="5593301"/>
            <a:ext cx="1324261" cy="1016446"/>
            <a:chOff x="-1" y="0"/>
            <a:chExt cx="2648521" cy="2032889"/>
          </a:xfrm>
        </p:grpSpPr>
        <p:sp>
          <p:nvSpPr>
            <p:cNvPr id="1261" name="Google Shape;1261;p43"/>
            <p:cNvSpPr txBox="1"/>
            <p:nvPr/>
          </p:nvSpPr>
          <p:spPr>
            <a:xfrm rot="-5400000">
              <a:off x="531324" y="-531325"/>
              <a:ext cx="1084334" cy="2146983"/>
            </a:xfrm>
            <a:prstGeom prst="rect">
              <a:avLst/>
            </a:prstGeom>
            <a:noFill/>
            <a:ln>
              <a:noFill/>
            </a:ln>
          </p:spPr>
          <p:txBody>
            <a:bodyPr spcFirstLastPara="1" wrap="square" lIns="25400" tIns="25400" rIns="25400" bIns="25400" anchor="t" anchorCtr="0">
              <a:normAutofit lnSpcReduction="10000"/>
            </a:bodyPr>
            <a:lstStyle/>
            <a:p>
              <a:pPr>
                <a:buClr>
                  <a:srgbClr val="950D51"/>
                </a:buClr>
                <a:buSzPts val="13950"/>
              </a:pPr>
              <a:r>
                <a:rPr lang="en-US" sz="6975" kern="0">
                  <a:solidFill>
                    <a:srgbClr val="950D51"/>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sp>
          <p:nvSpPr>
            <p:cNvPr id="1262" name="Google Shape;1262;p43"/>
            <p:cNvSpPr txBox="1"/>
            <p:nvPr/>
          </p:nvSpPr>
          <p:spPr>
            <a:xfrm>
              <a:off x="309835" y="1029972"/>
              <a:ext cx="2338685" cy="1002917"/>
            </a:xfrm>
            <a:prstGeom prst="rect">
              <a:avLst/>
            </a:prstGeom>
            <a:noFill/>
            <a:ln>
              <a:noFill/>
            </a:ln>
          </p:spPr>
          <p:txBody>
            <a:bodyPr spcFirstLastPara="1" wrap="square" lIns="25400" tIns="25400" rIns="25400" bIns="25400" anchor="t" anchorCtr="0">
              <a:normAutofit/>
            </a:bodyPr>
            <a:lstStyle/>
            <a:p>
              <a:pPr>
                <a:buClr>
                  <a:srgbClr val="950D51"/>
                </a:buClr>
                <a:buSzPts val="3500"/>
              </a:pPr>
              <a:r>
                <a:rPr lang="en-US" sz="1750" kern="0">
                  <a:solidFill>
                    <a:srgbClr val="950D51"/>
                  </a:solidFill>
                  <a:latin typeface="Helvetica Neue"/>
                  <a:ea typeface="Helvetica Neue"/>
                  <a:cs typeface="Helvetica Neue"/>
                  <a:sym typeface="Helvetica Neue"/>
                </a:rPr>
                <a:t>Attention</a:t>
              </a:r>
              <a:endParaRPr sz="700" kern="0">
                <a:solidFill>
                  <a:srgbClr val="000000"/>
                </a:solidFill>
                <a:latin typeface="Arial"/>
                <a:ea typeface="Arial"/>
                <a:cs typeface="Arial"/>
                <a:sym typeface="Arial"/>
              </a:endParaRPr>
            </a:p>
          </p:txBody>
        </p:sp>
      </p:grpSp>
      <p:grpSp>
        <p:nvGrpSpPr>
          <p:cNvPr id="1263" name="Google Shape;1263;p43"/>
          <p:cNvGrpSpPr/>
          <p:nvPr/>
        </p:nvGrpSpPr>
        <p:grpSpPr>
          <a:xfrm>
            <a:off x="5603620" y="5593302"/>
            <a:ext cx="1440230" cy="1160080"/>
            <a:chOff x="0" y="0"/>
            <a:chExt cx="2880457" cy="2320158"/>
          </a:xfrm>
        </p:grpSpPr>
        <p:sp>
          <p:nvSpPr>
            <p:cNvPr id="1264" name="Google Shape;1264;p43"/>
            <p:cNvSpPr txBox="1"/>
            <p:nvPr/>
          </p:nvSpPr>
          <p:spPr>
            <a:xfrm rot="-5400000">
              <a:off x="641444" y="-531325"/>
              <a:ext cx="1084333" cy="2146983"/>
            </a:xfrm>
            <a:prstGeom prst="rect">
              <a:avLst/>
            </a:prstGeom>
            <a:noFill/>
            <a:ln>
              <a:noFill/>
            </a:ln>
          </p:spPr>
          <p:txBody>
            <a:bodyPr spcFirstLastPara="1" wrap="square" lIns="25400" tIns="25400" rIns="25400" bIns="25400" anchor="t" anchorCtr="0">
              <a:normAutofit lnSpcReduction="10000"/>
            </a:bodyPr>
            <a:lstStyle/>
            <a:p>
              <a:pPr>
                <a:buClr>
                  <a:srgbClr val="000000"/>
                </a:buClr>
                <a:buSzPts val="13950"/>
              </a:pPr>
              <a:r>
                <a:rPr lang="en-US" sz="6975" kern="0">
                  <a:solidFill>
                    <a:srgbClr val="000000"/>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sp>
          <p:nvSpPr>
            <p:cNvPr id="1265" name="Google Shape;1265;p43"/>
            <p:cNvSpPr txBox="1"/>
            <p:nvPr/>
          </p:nvSpPr>
          <p:spPr>
            <a:xfrm>
              <a:off x="0" y="1029972"/>
              <a:ext cx="2880457" cy="1290186"/>
            </a:xfrm>
            <a:prstGeom prst="rect">
              <a:avLst/>
            </a:prstGeom>
            <a:noFill/>
            <a:ln>
              <a:noFill/>
            </a:ln>
          </p:spPr>
          <p:txBody>
            <a:bodyPr spcFirstLastPara="1" wrap="square" lIns="25400" tIns="25400" rIns="25400" bIns="25400" anchor="t" anchorCtr="0">
              <a:normAutofit/>
            </a:bodyPr>
            <a:lstStyle/>
            <a:p>
              <a:pPr algn="ctr">
                <a:buClr>
                  <a:srgbClr val="000000"/>
                </a:buClr>
                <a:buSzPts val="3500"/>
              </a:pPr>
              <a:r>
                <a:rPr lang="en-US" sz="1750" kern="0">
                  <a:solidFill>
                    <a:srgbClr val="000000"/>
                  </a:solidFill>
                  <a:latin typeface="Helvetica Neue"/>
                  <a:ea typeface="Helvetica Neue"/>
                  <a:cs typeface="Helvetica Neue"/>
                  <a:sym typeface="Helvetica Neue"/>
                </a:rPr>
                <a:t>Feed-forward neural net</a:t>
              </a:r>
              <a:endParaRPr sz="700" kern="0">
                <a:solidFill>
                  <a:srgbClr val="000000"/>
                </a:solidFill>
                <a:latin typeface="Arial"/>
                <a:ea typeface="Arial"/>
                <a:cs typeface="Arial"/>
                <a:sym typeface="Arial"/>
              </a:endParaRPr>
            </a:p>
          </p:txBody>
        </p:sp>
      </p:grpSp>
      <p:grpSp>
        <p:nvGrpSpPr>
          <p:cNvPr id="1266" name="Google Shape;1266;p43"/>
          <p:cNvGrpSpPr/>
          <p:nvPr/>
        </p:nvGrpSpPr>
        <p:grpSpPr>
          <a:xfrm>
            <a:off x="8858935" y="4923555"/>
            <a:ext cx="635001" cy="680199"/>
            <a:chOff x="0" y="0"/>
            <a:chExt cx="1270000" cy="1360397"/>
          </a:xfrm>
        </p:grpSpPr>
        <p:sp>
          <p:nvSpPr>
            <p:cNvPr id="1267" name="Google Shape;1267;p43"/>
            <p:cNvSpPr/>
            <p:nvPr/>
          </p:nvSpPr>
          <p:spPr>
            <a:xfrm>
              <a:off x="0" y="0"/>
              <a:ext cx="1270000" cy="1270000"/>
            </a:xfrm>
            <a:prstGeom prst="rect">
              <a:avLst/>
            </a:prstGeom>
            <a:solidFill>
              <a:srgbClr val="FEEF56"/>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68" name="Google Shape;1268;p43"/>
            <p:cNvSpPr txBox="1"/>
            <p:nvPr/>
          </p:nvSpPr>
          <p:spPr>
            <a:xfrm>
              <a:off x="184353" y="78867"/>
              <a:ext cx="980113" cy="1281530"/>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cxnSp>
        <p:nvCxnSpPr>
          <p:cNvPr id="1269" name="Google Shape;1269;p43"/>
          <p:cNvCxnSpPr/>
          <p:nvPr/>
        </p:nvCxnSpPr>
        <p:spPr>
          <a:xfrm>
            <a:off x="7187785" y="5241925"/>
            <a:ext cx="565219" cy="0"/>
          </a:xfrm>
          <a:prstGeom prst="straightConnector1">
            <a:avLst/>
          </a:prstGeom>
          <a:noFill/>
          <a:ln w="50800" cap="flat" cmpd="sng">
            <a:solidFill>
              <a:srgbClr val="000000"/>
            </a:solidFill>
            <a:prstDash val="solid"/>
            <a:miter lim="400000"/>
            <a:headEnd type="none" w="sm" len="sm"/>
            <a:tailEnd type="triangle" w="med" len="med"/>
          </a:ln>
        </p:spPr>
      </p:cxnSp>
      <p:cxnSp>
        <p:nvCxnSpPr>
          <p:cNvPr id="1270" name="Google Shape;1270;p43"/>
          <p:cNvCxnSpPr/>
          <p:nvPr/>
        </p:nvCxnSpPr>
        <p:spPr>
          <a:xfrm>
            <a:off x="7187785" y="4288555"/>
            <a:ext cx="565219" cy="1"/>
          </a:xfrm>
          <a:prstGeom prst="straightConnector1">
            <a:avLst/>
          </a:prstGeom>
          <a:noFill/>
          <a:ln w="50800" cap="flat" cmpd="sng">
            <a:solidFill>
              <a:srgbClr val="929292"/>
            </a:solidFill>
            <a:prstDash val="solid"/>
            <a:miter lim="400000"/>
            <a:headEnd type="none" w="sm" len="sm"/>
            <a:tailEnd type="triangle" w="med" len="med"/>
          </a:ln>
        </p:spPr>
      </p:cxnSp>
      <p:cxnSp>
        <p:nvCxnSpPr>
          <p:cNvPr id="1271" name="Google Shape;1271;p43"/>
          <p:cNvCxnSpPr/>
          <p:nvPr/>
        </p:nvCxnSpPr>
        <p:spPr>
          <a:xfrm>
            <a:off x="7187785" y="2955054"/>
            <a:ext cx="565219" cy="1"/>
          </a:xfrm>
          <a:prstGeom prst="straightConnector1">
            <a:avLst/>
          </a:prstGeom>
          <a:noFill/>
          <a:ln w="50800" cap="flat" cmpd="sng">
            <a:solidFill>
              <a:srgbClr val="929292"/>
            </a:solidFill>
            <a:prstDash val="solid"/>
            <a:miter lim="400000"/>
            <a:headEnd type="none" w="sm" len="sm"/>
            <a:tailEnd type="triangle" w="med" len="med"/>
          </a:ln>
        </p:spPr>
      </p:cxnSp>
      <p:sp>
        <p:nvSpPr>
          <p:cNvPr id="1272" name="Google Shape;1272;p43"/>
          <p:cNvSpPr txBox="1"/>
          <p:nvPr/>
        </p:nvSpPr>
        <p:spPr>
          <a:xfrm>
            <a:off x="7853742" y="2660650"/>
            <a:ext cx="529467" cy="542167"/>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sp>
        <p:nvSpPr>
          <p:cNvPr id="1273" name="Google Shape;1273;p43"/>
          <p:cNvSpPr txBox="1"/>
          <p:nvPr/>
        </p:nvSpPr>
        <p:spPr>
          <a:xfrm>
            <a:off x="7853742" y="3994150"/>
            <a:ext cx="529467" cy="542167"/>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sp>
        <p:nvSpPr>
          <p:cNvPr id="1274" name="Google Shape;1274;p43"/>
          <p:cNvSpPr txBox="1"/>
          <p:nvPr/>
        </p:nvSpPr>
        <p:spPr>
          <a:xfrm>
            <a:off x="7853742" y="4946650"/>
            <a:ext cx="529467" cy="542167"/>
          </a:xfrm>
          <a:prstGeom prst="rect">
            <a:avLst/>
          </a:prstGeom>
          <a:noFill/>
          <a:ln>
            <a:noFill/>
          </a:ln>
        </p:spPr>
        <p:txBody>
          <a:bodyPr spcFirstLastPara="1" wrap="square" lIns="25400" tIns="25400" rIns="25400" bIns="25400" anchor="t" anchorCtr="0">
            <a:normAutofit/>
          </a:bodyPr>
          <a:lstStyle/>
          <a:p>
            <a:pPr>
              <a:buClr>
                <a:srgbClr val="000000"/>
              </a:buClr>
              <a:buSzPts val="4800"/>
            </a:pPr>
            <a:r>
              <a:rPr lang="en-US" sz="2400" kern="0">
                <a:solidFill>
                  <a:srgbClr val="000000"/>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cxnSp>
        <p:nvCxnSpPr>
          <p:cNvPr id="1275" name="Google Shape;1275;p43"/>
          <p:cNvCxnSpPr/>
          <p:nvPr/>
        </p:nvCxnSpPr>
        <p:spPr>
          <a:xfrm>
            <a:off x="8292685" y="2955054"/>
            <a:ext cx="565219" cy="1"/>
          </a:xfrm>
          <a:prstGeom prst="straightConnector1">
            <a:avLst/>
          </a:prstGeom>
          <a:noFill/>
          <a:ln w="50800" cap="flat" cmpd="sng">
            <a:solidFill>
              <a:srgbClr val="929292"/>
            </a:solidFill>
            <a:prstDash val="solid"/>
            <a:miter lim="400000"/>
            <a:headEnd type="none" w="sm" len="sm"/>
            <a:tailEnd type="triangle" w="med" len="med"/>
          </a:ln>
        </p:spPr>
      </p:cxnSp>
      <p:cxnSp>
        <p:nvCxnSpPr>
          <p:cNvPr id="1276" name="Google Shape;1276;p43"/>
          <p:cNvCxnSpPr/>
          <p:nvPr/>
        </p:nvCxnSpPr>
        <p:spPr>
          <a:xfrm>
            <a:off x="8292685" y="4288555"/>
            <a:ext cx="565219" cy="1"/>
          </a:xfrm>
          <a:prstGeom prst="straightConnector1">
            <a:avLst/>
          </a:prstGeom>
          <a:noFill/>
          <a:ln w="50800" cap="flat" cmpd="sng">
            <a:solidFill>
              <a:srgbClr val="929292"/>
            </a:solidFill>
            <a:prstDash val="solid"/>
            <a:miter lim="400000"/>
            <a:headEnd type="none" w="sm" len="sm"/>
            <a:tailEnd type="triangle" w="med" len="med"/>
          </a:ln>
        </p:spPr>
      </p:cxnSp>
      <p:cxnSp>
        <p:nvCxnSpPr>
          <p:cNvPr id="1277" name="Google Shape;1277;p43"/>
          <p:cNvCxnSpPr/>
          <p:nvPr/>
        </p:nvCxnSpPr>
        <p:spPr>
          <a:xfrm>
            <a:off x="8292685" y="5241925"/>
            <a:ext cx="565219" cy="0"/>
          </a:xfrm>
          <a:prstGeom prst="straightConnector1">
            <a:avLst/>
          </a:prstGeom>
          <a:noFill/>
          <a:ln w="50800" cap="flat" cmpd="sng">
            <a:solidFill>
              <a:srgbClr val="000000"/>
            </a:solidFill>
            <a:prstDash val="solid"/>
            <a:miter lim="400000"/>
            <a:headEnd type="none" w="sm" len="sm"/>
            <a:tailEnd type="triangle" w="med" len="med"/>
          </a:ln>
        </p:spPr>
      </p:cxnSp>
      <p:sp>
        <p:nvSpPr>
          <p:cNvPr id="1278" name="Google Shape;1278;p43"/>
          <p:cNvSpPr txBox="1"/>
          <p:nvPr/>
        </p:nvSpPr>
        <p:spPr>
          <a:xfrm rot="-5400000">
            <a:off x="7638842" y="5327640"/>
            <a:ext cx="542167" cy="1073492"/>
          </a:xfrm>
          <a:prstGeom prst="rect">
            <a:avLst/>
          </a:prstGeom>
          <a:noFill/>
          <a:ln>
            <a:noFill/>
          </a:ln>
        </p:spPr>
        <p:txBody>
          <a:bodyPr spcFirstLastPara="1" wrap="square" lIns="25400" tIns="25400" rIns="25400" bIns="25400" anchor="t" anchorCtr="0">
            <a:normAutofit lnSpcReduction="10000"/>
          </a:bodyPr>
          <a:lstStyle/>
          <a:p>
            <a:pPr>
              <a:buClr>
                <a:srgbClr val="000000"/>
              </a:buClr>
              <a:buSzPts val="13950"/>
            </a:pPr>
            <a:r>
              <a:rPr lang="en-US" sz="6975" kern="0">
                <a:solidFill>
                  <a:srgbClr val="000000"/>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sp>
        <p:nvSpPr>
          <p:cNvPr id="1279" name="Google Shape;1279;p43"/>
          <p:cNvSpPr txBox="1"/>
          <p:nvPr/>
        </p:nvSpPr>
        <p:spPr>
          <a:xfrm>
            <a:off x="7318121" y="6108289"/>
            <a:ext cx="1440229" cy="645093"/>
          </a:xfrm>
          <a:prstGeom prst="rect">
            <a:avLst/>
          </a:prstGeom>
          <a:noFill/>
          <a:ln>
            <a:noFill/>
          </a:ln>
        </p:spPr>
        <p:txBody>
          <a:bodyPr spcFirstLastPara="1" wrap="square" lIns="25400" tIns="25400" rIns="25400" bIns="25400" anchor="t" anchorCtr="0">
            <a:normAutofit/>
          </a:bodyPr>
          <a:lstStyle/>
          <a:p>
            <a:pPr algn="ctr">
              <a:buClr>
                <a:srgbClr val="000000"/>
              </a:buClr>
              <a:buSzPts val="3500"/>
            </a:pPr>
            <a:r>
              <a:rPr lang="en-US" sz="1750" kern="0">
                <a:solidFill>
                  <a:srgbClr val="000000"/>
                </a:solidFill>
                <a:latin typeface="Helvetica Neue"/>
                <a:ea typeface="Helvetica Neue"/>
                <a:cs typeface="Helvetica Neue"/>
                <a:sym typeface="Helvetica Neue"/>
              </a:rPr>
              <a:t>Repeat for </a:t>
            </a:r>
            <a:r>
              <a:rPr lang="en-US" sz="1750" i="1" kern="0">
                <a:solidFill>
                  <a:srgbClr val="000000"/>
                </a:solidFill>
                <a:latin typeface="Helvetica Neue"/>
                <a:ea typeface="Helvetica Neue"/>
                <a:cs typeface="Helvetica Neue"/>
                <a:sym typeface="Helvetica Neue"/>
              </a:rPr>
              <a:t>L</a:t>
            </a:r>
            <a:r>
              <a:rPr lang="en-US" sz="1750" kern="0">
                <a:solidFill>
                  <a:srgbClr val="000000"/>
                </a:solidFill>
                <a:latin typeface="Helvetica Neue"/>
                <a:ea typeface="Helvetica Neue"/>
                <a:cs typeface="Helvetica Neue"/>
                <a:sym typeface="Helvetica Neue"/>
              </a:rPr>
              <a:t> layers</a:t>
            </a:r>
            <a:endParaRPr sz="700" kern="0">
              <a:solidFill>
                <a:srgbClr val="000000"/>
              </a:solidFill>
              <a:latin typeface="Arial"/>
              <a:ea typeface="Arial"/>
              <a:cs typeface="Arial"/>
              <a:sym typeface="Arial"/>
            </a:endParaRPr>
          </a:p>
        </p:txBody>
      </p:sp>
      <p:sp>
        <p:nvSpPr>
          <p:cNvPr id="1280" name="Google Shape;1280;p43"/>
          <p:cNvSpPr/>
          <p:nvPr/>
        </p:nvSpPr>
        <p:spPr>
          <a:xfrm>
            <a:off x="5341034" y="3971055"/>
            <a:ext cx="634950" cy="63495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81" name="Google Shape;1281;p43"/>
          <p:cNvSpPr txBox="1"/>
          <p:nvPr/>
        </p:nvSpPr>
        <p:spPr>
          <a:xfrm>
            <a:off x="5393801" y="4010488"/>
            <a:ext cx="529500" cy="64080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82" name="Google Shape;1282;p43"/>
          <p:cNvSpPr/>
          <p:nvPr/>
        </p:nvSpPr>
        <p:spPr>
          <a:xfrm>
            <a:off x="5341034" y="2637555"/>
            <a:ext cx="634950" cy="634950"/>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83" name="Google Shape;1283;p43"/>
          <p:cNvSpPr txBox="1"/>
          <p:nvPr/>
        </p:nvSpPr>
        <p:spPr>
          <a:xfrm>
            <a:off x="5393801" y="2676988"/>
            <a:ext cx="529500" cy="64080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84" name="Google Shape;1284;p43"/>
          <p:cNvSpPr txBox="1"/>
          <p:nvPr/>
        </p:nvSpPr>
        <p:spPr>
          <a:xfrm rot="-5400000">
            <a:off x="5453450" y="3149558"/>
            <a:ext cx="529500" cy="717600"/>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nvGrpSpPr>
          <p:cNvPr id="1285" name="Google Shape;1285;p43"/>
          <p:cNvGrpSpPr/>
          <p:nvPr/>
        </p:nvGrpSpPr>
        <p:grpSpPr>
          <a:xfrm>
            <a:off x="4774785" y="2955054"/>
            <a:ext cx="565200" cy="1333500"/>
            <a:chOff x="12672" y="11725"/>
            <a:chExt cx="1130400" cy="2667000"/>
          </a:xfrm>
        </p:grpSpPr>
        <p:cxnSp>
          <p:nvCxnSpPr>
            <p:cNvPr id="1286" name="Google Shape;1286;p43"/>
            <p:cNvCxnSpPr/>
            <p:nvPr/>
          </p:nvCxnSpPr>
          <p:spPr>
            <a:xfrm>
              <a:off x="12672" y="2678725"/>
              <a:ext cx="1130400" cy="0"/>
            </a:xfrm>
            <a:prstGeom prst="straightConnector1">
              <a:avLst/>
            </a:prstGeom>
            <a:noFill/>
            <a:ln w="50800" cap="flat" cmpd="sng">
              <a:solidFill>
                <a:srgbClr val="929292"/>
              </a:solidFill>
              <a:prstDash val="solid"/>
              <a:miter lim="400000"/>
              <a:headEnd type="none" w="sm" len="sm"/>
              <a:tailEnd type="triangle" w="med" len="med"/>
            </a:ln>
          </p:spPr>
        </p:cxnSp>
        <p:cxnSp>
          <p:nvCxnSpPr>
            <p:cNvPr id="1287" name="Google Shape;1287;p43"/>
            <p:cNvCxnSpPr/>
            <p:nvPr/>
          </p:nvCxnSpPr>
          <p:spPr>
            <a:xfrm>
              <a:off x="12672" y="11725"/>
              <a:ext cx="1130400" cy="0"/>
            </a:xfrm>
            <a:prstGeom prst="straightConnector1">
              <a:avLst/>
            </a:prstGeom>
            <a:noFill/>
            <a:ln w="50800" cap="flat" cmpd="sng">
              <a:solidFill>
                <a:srgbClr val="929292"/>
              </a:solidFill>
              <a:prstDash val="solid"/>
              <a:miter lim="400000"/>
              <a:headEnd type="none" w="sm" len="sm"/>
              <a:tailEnd type="triangle" w="med" len="med"/>
            </a:ln>
          </p:spPr>
        </p:cxnSp>
      </p:grpSp>
      <p:grpSp>
        <p:nvGrpSpPr>
          <p:cNvPr id="1288" name="Google Shape;1288;p43"/>
          <p:cNvGrpSpPr/>
          <p:nvPr/>
        </p:nvGrpSpPr>
        <p:grpSpPr>
          <a:xfrm>
            <a:off x="8858935" y="2609850"/>
            <a:ext cx="1948766" cy="2041404"/>
            <a:chOff x="0" y="0"/>
            <a:chExt cx="3897531" cy="4082806"/>
          </a:xfrm>
        </p:grpSpPr>
        <p:sp>
          <p:nvSpPr>
            <p:cNvPr id="1289" name="Google Shape;1289;p43"/>
            <p:cNvSpPr/>
            <p:nvPr/>
          </p:nvSpPr>
          <p:spPr>
            <a:xfrm>
              <a:off x="0" y="2722409"/>
              <a:ext cx="1270000" cy="1270001"/>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90" name="Google Shape;1290;p43"/>
            <p:cNvSpPr txBox="1"/>
            <p:nvPr/>
          </p:nvSpPr>
          <p:spPr>
            <a:xfrm>
              <a:off x="105533" y="2801276"/>
              <a:ext cx="1058933" cy="128153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91" name="Google Shape;1291;p43"/>
            <p:cNvSpPr/>
            <p:nvPr/>
          </p:nvSpPr>
          <p:spPr>
            <a:xfrm>
              <a:off x="0" y="55409"/>
              <a:ext cx="1270000" cy="1270001"/>
            </a:xfrm>
            <a:prstGeom prst="rect">
              <a:avLst/>
            </a:prstGeom>
            <a:solidFill>
              <a:srgbClr val="FCF8C0"/>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5E5E5E"/>
                </a:buClr>
                <a:buSzPts val="3200"/>
              </a:pPr>
              <a:endParaRPr sz="1600" b="1" kern="0">
                <a:solidFill>
                  <a:srgbClr val="5E5E5E"/>
                </a:solidFill>
                <a:latin typeface="Helvetica Neue"/>
                <a:ea typeface="Helvetica Neue"/>
                <a:cs typeface="Helvetica Neue"/>
                <a:sym typeface="Helvetica Neue"/>
              </a:endParaRPr>
            </a:p>
          </p:txBody>
        </p:sp>
        <p:sp>
          <p:nvSpPr>
            <p:cNvPr id="1292" name="Google Shape;1292;p43"/>
            <p:cNvSpPr txBox="1"/>
            <p:nvPr/>
          </p:nvSpPr>
          <p:spPr>
            <a:xfrm>
              <a:off x="105533" y="134276"/>
              <a:ext cx="1058933" cy="1281530"/>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93" name="Google Shape;1293;p43"/>
            <p:cNvSpPr txBox="1"/>
            <p:nvPr/>
          </p:nvSpPr>
          <p:spPr>
            <a:xfrm rot="-5400000">
              <a:off x="224814" y="1079500"/>
              <a:ext cx="1058933" cy="1435100"/>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cxnSp>
          <p:nvCxnSpPr>
            <p:cNvPr id="1294" name="Google Shape;1294;p43"/>
            <p:cNvCxnSpPr/>
            <p:nvPr/>
          </p:nvCxnSpPr>
          <p:spPr>
            <a:xfrm>
              <a:off x="1280500" y="690409"/>
              <a:ext cx="1130437" cy="1"/>
            </a:xfrm>
            <a:prstGeom prst="straightConnector1">
              <a:avLst/>
            </a:prstGeom>
            <a:noFill/>
            <a:ln w="50800" cap="flat" cmpd="sng">
              <a:solidFill>
                <a:srgbClr val="929292"/>
              </a:solidFill>
              <a:prstDash val="solid"/>
              <a:miter lim="400000"/>
              <a:headEnd type="none" w="sm" len="sm"/>
              <a:tailEnd type="triangle" w="med" len="med"/>
            </a:ln>
          </p:spPr>
        </p:cxnSp>
        <p:cxnSp>
          <p:nvCxnSpPr>
            <p:cNvPr id="1295" name="Google Shape;1295;p43"/>
            <p:cNvCxnSpPr/>
            <p:nvPr/>
          </p:nvCxnSpPr>
          <p:spPr>
            <a:xfrm>
              <a:off x="1280500" y="3357409"/>
              <a:ext cx="1130437" cy="1"/>
            </a:xfrm>
            <a:prstGeom prst="straightConnector1">
              <a:avLst/>
            </a:prstGeom>
            <a:noFill/>
            <a:ln w="50800" cap="flat" cmpd="sng">
              <a:solidFill>
                <a:srgbClr val="929292"/>
              </a:solidFill>
              <a:prstDash val="solid"/>
              <a:miter lim="400000"/>
              <a:headEnd type="none" w="sm" len="sm"/>
              <a:tailEnd type="triangle" w="med" len="med"/>
            </a:ln>
          </p:spPr>
        </p:cxnSp>
        <p:sp>
          <p:nvSpPr>
            <p:cNvPr id="1296" name="Google Shape;1296;p43"/>
            <p:cNvSpPr/>
            <p:nvPr/>
          </p:nvSpPr>
          <p:spPr>
            <a:xfrm>
              <a:off x="2411629" y="2692400"/>
              <a:ext cx="1270001" cy="1270000"/>
            </a:xfrm>
            <a:prstGeom prst="ellipse">
              <a:avLst/>
            </a:prstGeom>
            <a:solidFill>
              <a:srgbClr val="FFFFFF"/>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97" name="Google Shape;1297;p43"/>
            <p:cNvSpPr txBox="1"/>
            <p:nvPr/>
          </p:nvSpPr>
          <p:spPr>
            <a:xfrm>
              <a:off x="2521402" y="2706257"/>
              <a:ext cx="1084333" cy="962885"/>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298" name="Google Shape;1298;p43"/>
            <p:cNvSpPr/>
            <p:nvPr/>
          </p:nvSpPr>
          <p:spPr>
            <a:xfrm>
              <a:off x="2411629" y="0"/>
              <a:ext cx="1270001" cy="1270000"/>
            </a:xfrm>
            <a:prstGeom prst="ellipse">
              <a:avLst/>
            </a:prstGeom>
            <a:solidFill>
              <a:srgbClr val="FFFFFF"/>
            </a:solidFill>
            <a:ln w="50800" cap="flat" cmpd="sng">
              <a:solidFill>
                <a:srgbClr val="929292"/>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299" name="Google Shape;1299;p43"/>
            <p:cNvSpPr txBox="1"/>
            <p:nvPr/>
          </p:nvSpPr>
          <p:spPr>
            <a:xfrm>
              <a:off x="2750002" y="37327"/>
              <a:ext cx="1084333" cy="1002916"/>
            </a:xfrm>
            <a:prstGeom prst="rect">
              <a:avLst/>
            </a:prstGeom>
            <a:noFill/>
            <a:ln>
              <a:noFill/>
            </a:ln>
          </p:spPr>
          <p:txBody>
            <a:bodyPr spcFirstLastPara="1" wrap="square" lIns="25400" tIns="25400" rIns="25400" bIns="25400" anchor="t" anchorCtr="0">
              <a:normAutofit/>
            </a:bodyPr>
            <a:lstStyle/>
            <a:p>
              <a:pPr>
                <a:buClr>
                  <a:srgbClr val="929292"/>
                </a:buClr>
                <a:buSzPts val="5500"/>
              </a:pPr>
              <a:endParaRPr sz="2750" kern="0">
                <a:solidFill>
                  <a:srgbClr val="929292"/>
                </a:solidFill>
                <a:latin typeface="Helvetica Neue"/>
                <a:ea typeface="Helvetica Neue"/>
                <a:cs typeface="Helvetica Neue"/>
                <a:sym typeface="Helvetica Neue"/>
              </a:endParaRPr>
            </a:p>
          </p:txBody>
        </p:sp>
        <p:sp>
          <p:nvSpPr>
            <p:cNvPr id="1300" name="Google Shape;1300;p43"/>
            <p:cNvSpPr txBox="1"/>
            <p:nvPr/>
          </p:nvSpPr>
          <p:spPr>
            <a:xfrm rot="-5400000">
              <a:off x="2650514" y="1104900"/>
              <a:ext cx="1058933" cy="1435100"/>
            </a:xfrm>
            <a:prstGeom prst="rect">
              <a:avLst/>
            </a:prstGeom>
            <a:noFill/>
            <a:ln>
              <a:noFill/>
            </a:ln>
          </p:spPr>
          <p:txBody>
            <a:bodyPr spcFirstLastPara="1" wrap="square" lIns="25400" tIns="25400" rIns="25400" bIns="25400" anchor="t" anchorCtr="0">
              <a:normAutofit/>
            </a:bodyPr>
            <a:lstStyle/>
            <a:p>
              <a:pPr>
                <a:buClr>
                  <a:srgbClr val="929292"/>
                </a:buClr>
                <a:buSzPts val="4800"/>
              </a:pPr>
              <a:r>
                <a:rPr lang="en-US" sz="2400" kern="0">
                  <a:solidFill>
                    <a:srgbClr val="929292"/>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grpSp>
        <p:nvGrpSpPr>
          <p:cNvPr id="1301" name="Google Shape;1301;p43"/>
          <p:cNvGrpSpPr/>
          <p:nvPr/>
        </p:nvGrpSpPr>
        <p:grpSpPr>
          <a:xfrm>
            <a:off x="9096121" y="4927600"/>
            <a:ext cx="1603630" cy="1825782"/>
            <a:chOff x="0" y="0"/>
            <a:chExt cx="3207259" cy="3651562"/>
          </a:xfrm>
        </p:grpSpPr>
        <p:cxnSp>
          <p:nvCxnSpPr>
            <p:cNvPr id="1302" name="Google Shape;1302;p43"/>
            <p:cNvCxnSpPr/>
            <p:nvPr/>
          </p:nvCxnSpPr>
          <p:spPr>
            <a:xfrm>
              <a:off x="806129" y="628650"/>
              <a:ext cx="1130437" cy="0"/>
            </a:xfrm>
            <a:prstGeom prst="straightConnector1">
              <a:avLst/>
            </a:prstGeom>
            <a:noFill/>
            <a:ln w="50800" cap="flat" cmpd="sng">
              <a:solidFill>
                <a:srgbClr val="000000"/>
              </a:solidFill>
              <a:prstDash val="solid"/>
              <a:miter lim="400000"/>
              <a:headEnd type="none" w="sm" len="sm"/>
              <a:tailEnd type="triangle" w="med" len="med"/>
            </a:ln>
          </p:spPr>
        </p:cxnSp>
        <p:sp>
          <p:nvSpPr>
            <p:cNvPr id="1303" name="Google Shape;1303;p43"/>
            <p:cNvSpPr/>
            <p:nvPr/>
          </p:nvSpPr>
          <p:spPr>
            <a:xfrm>
              <a:off x="1937258" y="0"/>
              <a:ext cx="1270001" cy="1270000"/>
            </a:xfrm>
            <a:prstGeom prst="ellipse">
              <a:avLst/>
            </a:prstGeom>
            <a:solidFill>
              <a:srgbClr val="FFFFFF"/>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304" name="Google Shape;1304;p43"/>
            <p:cNvSpPr txBox="1"/>
            <p:nvPr/>
          </p:nvSpPr>
          <p:spPr>
            <a:xfrm>
              <a:off x="2291280" y="11927"/>
              <a:ext cx="763884" cy="1002916"/>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sp>
          <p:nvSpPr>
            <p:cNvPr id="1305" name="Google Shape;1305;p43"/>
            <p:cNvSpPr txBox="1"/>
            <p:nvPr/>
          </p:nvSpPr>
          <p:spPr>
            <a:xfrm rot="-5400000">
              <a:off x="641443" y="800079"/>
              <a:ext cx="1084333" cy="2146983"/>
            </a:xfrm>
            <a:prstGeom prst="rect">
              <a:avLst/>
            </a:prstGeom>
            <a:noFill/>
            <a:ln>
              <a:noFill/>
            </a:ln>
          </p:spPr>
          <p:txBody>
            <a:bodyPr spcFirstLastPara="1" wrap="square" lIns="25400" tIns="25400" rIns="25400" bIns="25400" anchor="t" anchorCtr="0">
              <a:normAutofit lnSpcReduction="10000"/>
            </a:bodyPr>
            <a:lstStyle/>
            <a:p>
              <a:pPr>
                <a:buClr>
                  <a:srgbClr val="000000"/>
                </a:buClr>
                <a:buSzPts val="13950"/>
              </a:pPr>
              <a:r>
                <a:rPr lang="en-US" sz="6975" kern="0">
                  <a:solidFill>
                    <a:srgbClr val="000000"/>
                  </a:solidFill>
                  <a:latin typeface="Helvetica Neue Light"/>
                  <a:ea typeface="Helvetica Neue Light"/>
                  <a:cs typeface="Helvetica Neue Light"/>
                  <a:sym typeface="Helvetica Neue Light"/>
                </a:rPr>
                <a:t>{</a:t>
              </a:r>
              <a:endParaRPr sz="700" kern="0">
                <a:solidFill>
                  <a:srgbClr val="000000"/>
                </a:solidFill>
                <a:latin typeface="Arial"/>
                <a:ea typeface="Arial"/>
                <a:cs typeface="Arial"/>
                <a:sym typeface="Arial"/>
              </a:endParaRPr>
            </a:p>
          </p:txBody>
        </p:sp>
        <p:sp>
          <p:nvSpPr>
            <p:cNvPr id="1306" name="Google Shape;1306;p43"/>
            <p:cNvSpPr txBox="1"/>
            <p:nvPr/>
          </p:nvSpPr>
          <p:spPr>
            <a:xfrm>
              <a:off x="0" y="2361377"/>
              <a:ext cx="2880457" cy="1290185"/>
            </a:xfrm>
            <a:prstGeom prst="rect">
              <a:avLst/>
            </a:prstGeom>
            <a:noFill/>
            <a:ln>
              <a:noFill/>
            </a:ln>
          </p:spPr>
          <p:txBody>
            <a:bodyPr spcFirstLastPara="1" wrap="square" lIns="25400" tIns="25400" rIns="25400" bIns="25400" anchor="t" anchorCtr="0">
              <a:normAutofit/>
            </a:bodyPr>
            <a:lstStyle/>
            <a:p>
              <a:pPr algn="ctr">
                <a:buClr>
                  <a:srgbClr val="000000"/>
                </a:buClr>
                <a:buSzPts val="3500"/>
              </a:pPr>
              <a:r>
                <a:rPr lang="en-US" sz="1750" kern="0">
                  <a:solidFill>
                    <a:srgbClr val="000000"/>
                  </a:solidFill>
                  <a:latin typeface="Helvetica Neue"/>
                  <a:ea typeface="Helvetica Neue"/>
                  <a:cs typeface="Helvetica Neue"/>
                  <a:sym typeface="Helvetica Neue"/>
                </a:rPr>
                <a:t>Two-stage prediction</a:t>
              </a:r>
              <a:endParaRPr sz="700" kern="0">
                <a:solidFill>
                  <a:srgbClr val="000000"/>
                </a:solidFill>
                <a:latin typeface="Arial"/>
                <a:ea typeface="Arial"/>
                <a:cs typeface="Arial"/>
                <a:sym typeface="Arial"/>
              </a:endParaRPr>
            </a:p>
          </p:txBody>
        </p:sp>
      </p:grpSp>
      <p:grpSp>
        <p:nvGrpSpPr>
          <p:cNvPr id="1307" name="Google Shape;1307;p43"/>
          <p:cNvGrpSpPr/>
          <p:nvPr/>
        </p:nvGrpSpPr>
        <p:grpSpPr>
          <a:xfrm>
            <a:off x="1905000" y="4914900"/>
            <a:ext cx="635000" cy="635000"/>
            <a:chOff x="0" y="0"/>
            <a:chExt cx="1270000" cy="1270000"/>
          </a:xfrm>
        </p:grpSpPr>
        <p:sp>
          <p:nvSpPr>
            <p:cNvPr id="1308" name="Google Shape;1308;p43"/>
            <p:cNvSpPr/>
            <p:nvPr/>
          </p:nvSpPr>
          <p:spPr>
            <a:xfrm>
              <a:off x="0" y="0"/>
              <a:ext cx="1270000" cy="1270000"/>
            </a:xfrm>
            <a:prstGeom prst="ellipse">
              <a:avLst/>
            </a:prstGeom>
            <a:solidFill>
              <a:srgbClr val="D5D5D5"/>
            </a:solidFill>
            <a:ln w="508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1309" name="Google Shape;1309;p43"/>
            <p:cNvSpPr txBox="1"/>
            <p:nvPr/>
          </p:nvSpPr>
          <p:spPr>
            <a:xfrm>
              <a:off x="354021" y="11927"/>
              <a:ext cx="763884" cy="1002916"/>
            </a:xfrm>
            <a:prstGeom prst="rect">
              <a:avLst/>
            </a:prstGeom>
            <a:noFill/>
            <a:ln>
              <a:noFill/>
            </a:ln>
          </p:spPr>
          <p:txBody>
            <a:bodyPr spcFirstLastPara="1" wrap="square" lIns="25400" tIns="25400" rIns="25400" bIns="25400" anchor="t" anchorCtr="0">
              <a:normAutofit/>
            </a:bodyPr>
            <a:lstStyle/>
            <a:p>
              <a:pPr>
                <a:buClr>
                  <a:srgbClr val="000000"/>
                </a:buClr>
                <a:buSzPts val="5500"/>
              </a:pPr>
              <a:endParaRPr sz="2750" kern="0">
                <a:solidFill>
                  <a:srgbClr val="000000"/>
                </a:solidFill>
                <a:latin typeface="Helvetica Neue"/>
                <a:ea typeface="Helvetica Neue"/>
                <a:cs typeface="Helvetica Neue"/>
                <a:sym typeface="Helvetica Neue"/>
              </a:endParaRPr>
            </a:p>
          </p:txBody>
        </p:sp>
      </p:grpSp>
      <p:pic>
        <p:nvPicPr>
          <p:cNvPr id="1310" name="Google Shape;1310;p43"/>
          <p:cNvPicPr preferRelativeResize="0"/>
          <p:nvPr/>
        </p:nvPicPr>
        <p:blipFill>
          <a:blip r:embed="rId4">
            <a:alphaModFix/>
          </a:blip>
          <a:stretch>
            <a:fillRect/>
          </a:stretch>
        </p:blipFill>
        <p:spPr>
          <a:xfrm>
            <a:off x="2079625" y="5155719"/>
            <a:ext cx="285750" cy="209550"/>
          </a:xfrm>
          <a:prstGeom prst="rect">
            <a:avLst/>
          </a:prstGeom>
          <a:noFill/>
          <a:ln>
            <a:noFill/>
          </a:ln>
        </p:spPr>
      </p:pic>
      <p:pic>
        <p:nvPicPr>
          <p:cNvPr id="1311" name="Google Shape;1311;p43"/>
          <p:cNvPicPr preferRelativeResize="0"/>
          <p:nvPr/>
        </p:nvPicPr>
        <p:blipFill>
          <a:blip r:embed="rId5">
            <a:alphaModFix/>
          </a:blip>
          <a:stretch>
            <a:fillRect/>
          </a:stretch>
        </p:blipFill>
        <p:spPr>
          <a:xfrm>
            <a:off x="2064229" y="2853771"/>
            <a:ext cx="314325" cy="209550"/>
          </a:xfrm>
          <a:prstGeom prst="rect">
            <a:avLst/>
          </a:prstGeom>
          <a:noFill/>
          <a:ln>
            <a:noFill/>
          </a:ln>
        </p:spPr>
      </p:pic>
      <p:pic>
        <p:nvPicPr>
          <p:cNvPr id="1312" name="Google Shape;1312;p43"/>
          <p:cNvPicPr preferRelativeResize="0"/>
          <p:nvPr/>
        </p:nvPicPr>
        <p:blipFill>
          <a:blip r:embed="rId6">
            <a:alphaModFix/>
          </a:blip>
          <a:stretch>
            <a:fillRect/>
          </a:stretch>
        </p:blipFill>
        <p:spPr>
          <a:xfrm>
            <a:off x="1928600" y="4168680"/>
            <a:ext cx="555238" cy="185079"/>
          </a:xfrm>
          <a:prstGeom prst="rect">
            <a:avLst/>
          </a:prstGeom>
          <a:noFill/>
          <a:ln>
            <a:noFill/>
          </a:ln>
        </p:spPr>
      </p:pic>
      <p:pic>
        <p:nvPicPr>
          <p:cNvPr id="1313" name="Google Shape;1313;p43"/>
          <p:cNvPicPr preferRelativeResize="0"/>
          <p:nvPr/>
        </p:nvPicPr>
        <p:blipFill>
          <a:blip r:embed="rId7">
            <a:alphaModFix/>
          </a:blip>
          <a:stretch>
            <a:fillRect/>
          </a:stretch>
        </p:blipFill>
        <p:spPr>
          <a:xfrm>
            <a:off x="2955894" y="4142694"/>
            <a:ext cx="565213" cy="215321"/>
          </a:xfrm>
          <a:prstGeom prst="rect">
            <a:avLst/>
          </a:prstGeom>
          <a:noFill/>
          <a:ln>
            <a:noFill/>
          </a:ln>
        </p:spPr>
      </p:pic>
      <p:pic>
        <p:nvPicPr>
          <p:cNvPr id="1314" name="Google Shape;1314;p43"/>
          <p:cNvPicPr preferRelativeResize="0"/>
          <p:nvPr/>
        </p:nvPicPr>
        <p:blipFill>
          <a:blip r:embed="rId8">
            <a:alphaModFix/>
          </a:blip>
          <a:stretch>
            <a:fillRect/>
          </a:stretch>
        </p:blipFill>
        <p:spPr>
          <a:xfrm>
            <a:off x="4226988" y="2725188"/>
            <a:ext cx="504825" cy="466725"/>
          </a:xfrm>
          <a:prstGeom prst="rect">
            <a:avLst/>
          </a:prstGeom>
          <a:noFill/>
          <a:ln>
            <a:noFill/>
          </a:ln>
        </p:spPr>
      </p:pic>
      <p:pic>
        <p:nvPicPr>
          <p:cNvPr id="1315" name="Google Shape;1315;p43"/>
          <p:cNvPicPr preferRelativeResize="0"/>
          <p:nvPr/>
        </p:nvPicPr>
        <p:blipFill>
          <a:blip r:embed="rId9">
            <a:alphaModFix/>
          </a:blip>
          <a:stretch>
            <a:fillRect/>
          </a:stretch>
        </p:blipFill>
        <p:spPr>
          <a:xfrm>
            <a:off x="4149685" y="4060450"/>
            <a:ext cx="619125" cy="457200"/>
          </a:xfrm>
          <a:prstGeom prst="rect">
            <a:avLst/>
          </a:prstGeom>
          <a:noFill/>
          <a:ln>
            <a:noFill/>
          </a:ln>
        </p:spPr>
      </p:pic>
      <p:pic>
        <p:nvPicPr>
          <p:cNvPr id="1316" name="Google Shape;1316;p43"/>
          <p:cNvPicPr preferRelativeResize="0"/>
          <p:nvPr/>
        </p:nvPicPr>
        <p:blipFill>
          <a:blip r:embed="rId10">
            <a:alphaModFix/>
          </a:blip>
          <a:stretch>
            <a:fillRect/>
          </a:stretch>
        </p:blipFill>
        <p:spPr>
          <a:xfrm>
            <a:off x="5351011" y="4051574"/>
            <a:ext cx="619125" cy="457200"/>
          </a:xfrm>
          <a:prstGeom prst="rect">
            <a:avLst/>
          </a:prstGeom>
          <a:noFill/>
          <a:ln>
            <a:noFill/>
          </a:ln>
        </p:spPr>
      </p:pic>
      <p:pic>
        <p:nvPicPr>
          <p:cNvPr id="1317" name="Google Shape;1317;p43"/>
          <p:cNvPicPr preferRelativeResize="0"/>
          <p:nvPr/>
        </p:nvPicPr>
        <p:blipFill>
          <a:blip r:embed="rId11">
            <a:alphaModFix/>
          </a:blip>
          <a:stretch>
            <a:fillRect/>
          </a:stretch>
        </p:blipFill>
        <p:spPr>
          <a:xfrm>
            <a:off x="5400075" y="2716900"/>
            <a:ext cx="504825" cy="466725"/>
          </a:xfrm>
          <a:prstGeom prst="rect">
            <a:avLst/>
          </a:prstGeom>
          <a:noFill/>
          <a:ln>
            <a:noFill/>
          </a:ln>
        </p:spPr>
      </p:pic>
      <p:pic>
        <p:nvPicPr>
          <p:cNvPr id="1318" name="Google Shape;1318;p43"/>
          <p:cNvPicPr preferRelativeResize="0"/>
          <p:nvPr/>
        </p:nvPicPr>
        <p:blipFill>
          <a:blip r:embed="rId12">
            <a:alphaModFix/>
          </a:blip>
          <a:stretch>
            <a:fillRect/>
          </a:stretch>
        </p:blipFill>
        <p:spPr>
          <a:xfrm>
            <a:off x="8894117" y="2725188"/>
            <a:ext cx="561975" cy="466725"/>
          </a:xfrm>
          <a:prstGeom prst="rect">
            <a:avLst/>
          </a:prstGeom>
          <a:noFill/>
          <a:ln>
            <a:noFill/>
          </a:ln>
        </p:spPr>
      </p:pic>
      <p:pic>
        <p:nvPicPr>
          <p:cNvPr id="1319" name="Google Shape;1319;p43"/>
          <p:cNvPicPr preferRelativeResize="0"/>
          <p:nvPr/>
        </p:nvPicPr>
        <p:blipFill>
          <a:blip r:embed="rId13">
            <a:alphaModFix/>
          </a:blip>
          <a:stretch>
            <a:fillRect/>
          </a:stretch>
        </p:blipFill>
        <p:spPr>
          <a:xfrm>
            <a:off x="8881784" y="4066483"/>
            <a:ext cx="619125" cy="457200"/>
          </a:xfrm>
          <a:prstGeom prst="rect">
            <a:avLst/>
          </a:prstGeom>
          <a:noFill/>
          <a:ln>
            <a:noFill/>
          </a:ln>
        </p:spPr>
      </p:pic>
      <p:pic>
        <p:nvPicPr>
          <p:cNvPr id="1320" name="Google Shape;1320;p43"/>
          <p:cNvPicPr preferRelativeResize="0"/>
          <p:nvPr/>
        </p:nvPicPr>
        <p:blipFill>
          <a:blip r:embed="rId14">
            <a:alphaModFix/>
          </a:blip>
          <a:stretch>
            <a:fillRect/>
          </a:stretch>
        </p:blipFill>
        <p:spPr>
          <a:xfrm>
            <a:off x="10250675" y="2840730"/>
            <a:ext cx="266700" cy="219075"/>
          </a:xfrm>
          <a:prstGeom prst="rect">
            <a:avLst/>
          </a:prstGeom>
          <a:noFill/>
          <a:ln>
            <a:noFill/>
          </a:ln>
        </p:spPr>
      </p:pic>
      <p:pic>
        <p:nvPicPr>
          <p:cNvPr id="1321" name="Google Shape;1321;p43"/>
          <p:cNvPicPr preferRelativeResize="0"/>
          <p:nvPr/>
        </p:nvPicPr>
        <p:blipFill>
          <a:blip r:embed="rId15">
            <a:alphaModFix/>
          </a:blip>
          <a:stretch>
            <a:fillRect/>
          </a:stretch>
        </p:blipFill>
        <p:spPr>
          <a:xfrm>
            <a:off x="10084121" y="4184279"/>
            <a:ext cx="581025" cy="209550"/>
          </a:xfrm>
          <a:prstGeom prst="rect">
            <a:avLst/>
          </a:prstGeom>
          <a:noFill/>
          <a:ln>
            <a:noFill/>
          </a:ln>
        </p:spPr>
      </p:pic>
      <p:pic>
        <p:nvPicPr>
          <p:cNvPr id="1322" name="Google Shape;1322;p43"/>
          <p:cNvPicPr preferRelativeResize="0"/>
          <p:nvPr/>
        </p:nvPicPr>
        <p:blipFill>
          <a:blip r:embed="rId16">
            <a:alphaModFix/>
          </a:blip>
          <a:stretch>
            <a:fillRect/>
          </a:stretch>
        </p:blipFill>
        <p:spPr>
          <a:xfrm>
            <a:off x="6625948" y="2716900"/>
            <a:ext cx="504825" cy="466725"/>
          </a:xfrm>
          <a:prstGeom prst="rect">
            <a:avLst/>
          </a:prstGeom>
          <a:noFill/>
          <a:ln>
            <a:noFill/>
          </a:ln>
        </p:spPr>
      </p:pic>
      <p:pic>
        <p:nvPicPr>
          <p:cNvPr id="1323" name="Google Shape;1323;p43"/>
          <p:cNvPicPr preferRelativeResize="0"/>
          <p:nvPr/>
        </p:nvPicPr>
        <p:blipFill>
          <a:blip r:embed="rId17">
            <a:alphaModFix/>
          </a:blip>
          <a:stretch>
            <a:fillRect/>
          </a:stretch>
        </p:blipFill>
        <p:spPr>
          <a:xfrm>
            <a:off x="6557032" y="4066483"/>
            <a:ext cx="619125" cy="457200"/>
          </a:xfrm>
          <a:prstGeom prst="rect">
            <a:avLst/>
          </a:prstGeom>
          <a:noFill/>
          <a:ln>
            <a:noFill/>
          </a:ln>
        </p:spPr>
      </p:pic>
      <p:pic>
        <p:nvPicPr>
          <p:cNvPr id="1324" name="Google Shape;1324;p43"/>
          <p:cNvPicPr preferRelativeResize="0"/>
          <p:nvPr/>
        </p:nvPicPr>
        <p:blipFill>
          <a:blip r:embed="rId18">
            <a:alphaModFix/>
          </a:blip>
          <a:stretch>
            <a:fillRect/>
          </a:stretch>
        </p:blipFill>
        <p:spPr>
          <a:xfrm>
            <a:off x="2952763" y="5125637"/>
            <a:ext cx="581025" cy="224913"/>
          </a:xfrm>
          <a:prstGeom prst="rect">
            <a:avLst/>
          </a:prstGeom>
          <a:noFill/>
          <a:ln>
            <a:noFill/>
          </a:ln>
        </p:spPr>
      </p:pic>
      <p:pic>
        <p:nvPicPr>
          <p:cNvPr id="1325" name="Google Shape;1325;p43"/>
          <p:cNvPicPr preferRelativeResize="0"/>
          <p:nvPr/>
        </p:nvPicPr>
        <p:blipFill>
          <a:blip r:embed="rId19">
            <a:alphaModFix/>
          </a:blip>
          <a:stretch>
            <a:fillRect/>
          </a:stretch>
        </p:blipFill>
        <p:spPr>
          <a:xfrm>
            <a:off x="4199909" y="5016438"/>
            <a:ext cx="504825" cy="447675"/>
          </a:xfrm>
          <a:prstGeom prst="rect">
            <a:avLst/>
          </a:prstGeom>
          <a:noFill/>
          <a:ln>
            <a:noFill/>
          </a:ln>
        </p:spPr>
      </p:pic>
      <p:pic>
        <p:nvPicPr>
          <p:cNvPr id="1326" name="Google Shape;1326;p43"/>
          <p:cNvPicPr preferRelativeResize="0"/>
          <p:nvPr/>
        </p:nvPicPr>
        <p:blipFill>
          <a:blip r:embed="rId20">
            <a:alphaModFix/>
          </a:blip>
          <a:stretch>
            <a:fillRect/>
          </a:stretch>
        </p:blipFill>
        <p:spPr>
          <a:xfrm>
            <a:off x="5414984" y="5018088"/>
            <a:ext cx="504825" cy="447675"/>
          </a:xfrm>
          <a:prstGeom prst="rect">
            <a:avLst/>
          </a:prstGeom>
          <a:noFill/>
          <a:ln>
            <a:noFill/>
          </a:ln>
        </p:spPr>
      </p:pic>
      <p:pic>
        <p:nvPicPr>
          <p:cNvPr id="1327" name="Google Shape;1327;p43"/>
          <p:cNvPicPr preferRelativeResize="0"/>
          <p:nvPr/>
        </p:nvPicPr>
        <p:blipFill>
          <a:blip r:embed="rId21">
            <a:alphaModFix/>
          </a:blip>
          <a:stretch>
            <a:fillRect/>
          </a:stretch>
        </p:blipFill>
        <p:spPr>
          <a:xfrm>
            <a:off x="6614834" y="5036663"/>
            <a:ext cx="504825" cy="447675"/>
          </a:xfrm>
          <a:prstGeom prst="rect">
            <a:avLst/>
          </a:prstGeom>
          <a:noFill/>
          <a:ln>
            <a:noFill/>
          </a:ln>
        </p:spPr>
      </p:pic>
      <p:pic>
        <p:nvPicPr>
          <p:cNvPr id="1328" name="Google Shape;1328;p43"/>
          <p:cNvPicPr preferRelativeResize="0"/>
          <p:nvPr/>
        </p:nvPicPr>
        <p:blipFill>
          <a:blip r:embed="rId22">
            <a:alphaModFix/>
          </a:blip>
          <a:stretch>
            <a:fillRect/>
          </a:stretch>
        </p:blipFill>
        <p:spPr>
          <a:xfrm>
            <a:off x="10243638" y="5137150"/>
            <a:ext cx="238125" cy="209550"/>
          </a:xfrm>
          <a:prstGeom prst="rect">
            <a:avLst/>
          </a:prstGeom>
          <a:noFill/>
          <a:ln>
            <a:noFill/>
          </a:ln>
        </p:spPr>
      </p:pic>
      <p:pic>
        <p:nvPicPr>
          <p:cNvPr id="1329" name="Google Shape;1329;p43"/>
          <p:cNvPicPr preferRelativeResize="0"/>
          <p:nvPr/>
        </p:nvPicPr>
        <p:blipFill>
          <a:blip r:embed="rId23">
            <a:alphaModFix/>
          </a:blip>
          <a:stretch>
            <a:fillRect/>
          </a:stretch>
        </p:blipFill>
        <p:spPr>
          <a:xfrm>
            <a:off x="3048125" y="6265650"/>
            <a:ext cx="257175" cy="228600"/>
          </a:xfrm>
          <a:prstGeom prst="rect">
            <a:avLst/>
          </a:prstGeom>
          <a:noFill/>
          <a:ln>
            <a:noFill/>
          </a:ln>
        </p:spPr>
      </p:pic>
      <p:pic>
        <p:nvPicPr>
          <p:cNvPr id="1330" name="Google Shape;1330;p43"/>
          <p:cNvPicPr preferRelativeResize="0"/>
          <p:nvPr/>
        </p:nvPicPr>
        <p:blipFill>
          <a:blip r:embed="rId24">
            <a:alphaModFix/>
          </a:blip>
          <a:stretch>
            <a:fillRect/>
          </a:stretch>
        </p:blipFill>
        <p:spPr>
          <a:xfrm>
            <a:off x="8894113" y="5018088"/>
            <a:ext cx="561975" cy="447675"/>
          </a:xfrm>
          <a:prstGeom prst="rect">
            <a:avLst/>
          </a:prstGeom>
          <a:noFill/>
          <a:ln>
            <a:noFill/>
          </a:ln>
        </p:spPr>
      </p:pic>
      <p:pic>
        <p:nvPicPr>
          <p:cNvPr id="1331" name="Google Shape;1331;p43"/>
          <p:cNvPicPr preferRelativeResize="0"/>
          <p:nvPr/>
        </p:nvPicPr>
        <p:blipFill>
          <a:blip r:embed="rId25">
            <a:alphaModFix/>
          </a:blip>
          <a:stretch>
            <a:fillRect/>
          </a:stretch>
        </p:blipFill>
        <p:spPr>
          <a:xfrm>
            <a:off x="5172905" y="1403159"/>
            <a:ext cx="1581150" cy="352425"/>
          </a:xfrm>
          <a:prstGeom prst="rect">
            <a:avLst/>
          </a:prstGeom>
          <a:noFill/>
          <a:ln>
            <a:noFill/>
          </a:ln>
        </p:spPr>
      </p:pic>
      <p:pic>
        <p:nvPicPr>
          <p:cNvPr id="1332" name="Google Shape;1332;p43"/>
          <p:cNvPicPr preferRelativeResize="0"/>
          <p:nvPr/>
        </p:nvPicPr>
        <p:blipFill>
          <a:blip r:embed="rId19">
            <a:alphaModFix/>
          </a:blip>
          <a:stretch>
            <a:fillRect/>
          </a:stretch>
        </p:blipFill>
        <p:spPr>
          <a:xfrm>
            <a:off x="4212079" y="1722843"/>
            <a:ext cx="504825" cy="447675"/>
          </a:xfrm>
          <a:prstGeom prst="rect">
            <a:avLst/>
          </a:prstGeom>
          <a:noFill/>
          <a:ln>
            <a:noFill/>
          </a:ln>
        </p:spPr>
      </p:pic>
      <p:sp>
        <p:nvSpPr>
          <p:cNvPr id="1333" name="Google Shape;1333;p43"/>
          <p:cNvSpPr/>
          <p:nvPr/>
        </p:nvSpPr>
        <p:spPr>
          <a:xfrm>
            <a:off x="2549388" y="2924876"/>
            <a:ext cx="1595225" cy="27025"/>
          </a:xfrm>
          <a:custGeom>
            <a:avLst/>
            <a:gdLst/>
            <a:ahLst/>
            <a:cxnLst/>
            <a:rect l="l" t="t" r="r" b="b"/>
            <a:pathLst>
              <a:path w="127618" h="2162" extrusionOk="0">
                <a:moveTo>
                  <a:pt x="0" y="0"/>
                </a:moveTo>
                <a:cubicBezTo>
                  <a:pt x="10337" y="162"/>
                  <a:pt x="40750" y="611"/>
                  <a:pt x="62020" y="971"/>
                </a:cubicBezTo>
                <a:cubicBezTo>
                  <a:pt x="83290" y="1331"/>
                  <a:pt x="116685" y="1964"/>
                  <a:pt x="127618" y="2162"/>
                </a:cubicBezTo>
              </a:path>
            </a:pathLst>
          </a:custGeom>
          <a:noFill/>
          <a:ln w="38100" cap="flat" cmpd="sng">
            <a:solidFill>
              <a:schemeClr val="dk2"/>
            </a:solidFill>
            <a:prstDash val="solid"/>
            <a:round/>
            <a:headEnd type="none" w="med" len="med"/>
            <a:tailEnd type="stealth" w="med" len="med"/>
          </a:ln>
        </p:spPr>
      </p:sp>
      <p:cxnSp>
        <p:nvCxnSpPr>
          <p:cNvPr id="1334" name="Google Shape;1334;p43"/>
          <p:cNvCxnSpPr/>
          <p:nvPr/>
        </p:nvCxnSpPr>
        <p:spPr>
          <a:xfrm>
            <a:off x="4777334" y="4281775"/>
            <a:ext cx="559950" cy="936300"/>
          </a:xfrm>
          <a:prstGeom prst="straightConnector1">
            <a:avLst/>
          </a:prstGeom>
          <a:noFill/>
          <a:ln w="50800" cap="flat" cmpd="sng">
            <a:solidFill>
              <a:srgbClr val="950D51"/>
            </a:solidFill>
            <a:prstDash val="solid"/>
            <a:miter lim="400000"/>
            <a:headEnd type="none" w="sm" len="sm"/>
            <a:tailEnd type="triangle" w="med" len="med"/>
          </a:ln>
        </p:spPr>
      </p:cxnSp>
      <p:cxnSp>
        <p:nvCxnSpPr>
          <p:cNvPr id="1335" name="Google Shape;1335;p43"/>
          <p:cNvCxnSpPr/>
          <p:nvPr/>
        </p:nvCxnSpPr>
        <p:spPr>
          <a:xfrm>
            <a:off x="4762500" y="2951925"/>
            <a:ext cx="559950" cy="2319150"/>
          </a:xfrm>
          <a:prstGeom prst="straightConnector1">
            <a:avLst/>
          </a:prstGeom>
          <a:noFill/>
          <a:ln w="50800" cap="flat" cmpd="sng">
            <a:solidFill>
              <a:srgbClr val="950D51"/>
            </a:solidFill>
            <a:prstDash val="solid"/>
            <a:miter lim="400000"/>
            <a:headEnd type="none" w="sm" len="sm"/>
            <a:tailEnd type="triangle" w="med" len="med"/>
          </a:ln>
        </p:spPr>
      </p:cxnSp>
      <p:cxnSp>
        <p:nvCxnSpPr>
          <p:cNvPr id="1336" name="Google Shape;1336;p43"/>
          <p:cNvCxnSpPr/>
          <p:nvPr/>
        </p:nvCxnSpPr>
        <p:spPr>
          <a:xfrm>
            <a:off x="4764603" y="2981024"/>
            <a:ext cx="571500" cy="1299150"/>
          </a:xfrm>
          <a:prstGeom prst="straightConnector1">
            <a:avLst/>
          </a:prstGeom>
          <a:noFill/>
          <a:ln w="50800" cap="flat" cmpd="sng">
            <a:solidFill>
              <a:srgbClr val="950D51"/>
            </a:solidFill>
            <a:prstDash val="solid"/>
            <a:miter lim="400000"/>
            <a:headEnd type="none" w="sm" len="sm"/>
            <a:tailEnd type="triangle" w="med" len="med"/>
          </a:ln>
        </p:spPr>
      </p:cxnSp>
      <p:cxnSp>
        <p:nvCxnSpPr>
          <p:cNvPr id="1337" name="Google Shape;1337;p43"/>
          <p:cNvCxnSpPr/>
          <p:nvPr/>
        </p:nvCxnSpPr>
        <p:spPr>
          <a:xfrm>
            <a:off x="7207451" y="4290058"/>
            <a:ext cx="559950" cy="936300"/>
          </a:xfrm>
          <a:prstGeom prst="straightConnector1">
            <a:avLst/>
          </a:prstGeom>
          <a:noFill/>
          <a:ln w="50800" cap="flat" cmpd="sng">
            <a:solidFill>
              <a:srgbClr val="950D51"/>
            </a:solidFill>
            <a:prstDash val="solid"/>
            <a:miter lim="400000"/>
            <a:headEnd type="none" w="sm" len="sm"/>
            <a:tailEnd type="triangle" w="med" len="med"/>
          </a:ln>
        </p:spPr>
      </p:cxnSp>
      <p:cxnSp>
        <p:nvCxnSpPr>
          <p:cNvPr id="1338" name="Google Shape;1338;p43"/>
          <p:cNvCxnSpPr/>
          <p:nvPr/>
        </p:nvCxnSpPr>
        <p:spPr>
          <a:xfrm>
            <a:off x="7192618" y="2960208"/>
            <a:ext cx="559950" cy="2319150"/>
          </a:xfrm>
          <a:prstGeom prst="straightConnector1">
            <a:avLst/>
          </a:prstGeom>
          <a:noFill/>
          <a:ln w="50800" cap="flat" cmpd="sng">
            <a:solidFill>
              <a:srgbClr val="950D51"/>
            </a:solidFill>
            <a:prstDash val="solid"/>
            <a:miter lim="400000"/>
            <a:headEnd type="none" w="sm" len="sm"/>
            <a:tailEnd type="triangle" w="med" len="med"/>
          </a:ln>
        </p:spPr>
      </p:cxnSp>
      <p:cxnSp>
        <p:nvCxnSpPr>
          <p:cNvPr id="1339" name="Google Shape;1339;p43"/>
          <p:cNvCxnSpPr/>
          <p:nvPr/>
        </p:nvCxnSpPr>
        <p:spPr>
          <a:xfrm>
            <a:off x="7194720" y="2989307"/>
            <a:ext cx="571500" cy="1299150"/>
          </a:xfrm>
          <a:prstGeom prst="straightConnector1">
            <a:avLst/>
          </a:prstGeom>
          <a:noFill/>
          <a:ln w="50800" cap="flat" cmpd="sng">
            <a:solidFill>
              <a:srgbClr val="950D51"/>
            </a:solidFill>
            <a:prstDash val="solid"/>
            <a:miter lim="400000"/>
            <a:headEnd type="none" w="sm" len="sm"/>
            <a:tailEnd type="triangle" w="med" len="med"/>
          </a:ln>
        </p:spPr>
      </p:cxnSp>
      <p:sp>
        <p:nvSpPr>
          <p:cNvPr id="1340" name="Google Shape;1340;p43"/>
          <p:cNvSpPr/>
          <p:nvPr/>
        </p:nvSpPr>
        <p:spPr>
          <a:xfrm>
            <a:off x="3354450" y="5560938"/>
            <a:ext cx="7051825" cy="536725"/>
          </a:xfrm>
          <a:custGeom>
            <a:avLst/>
            <a:gdLst/>
            <a:ahLst/>
            <a:cxnLst/>
            <a:rect l="l" t="t" r="r" b="b"/>
            <a:pathLst>
              <a:path w="564146" h="42938" extrusionOk="0">
                <a:moveTo>
                  <a:pt x="564146" y="0"/>
                </a:moveTo>
                <a:cubicBezTo>
                  <a:pt x="545460" y="1789"/>
                  <a:pt x="530551" y="7356"/>
                  <a:pt x="452032" y="10735"/>
                </a:cubicBezTo>
                <a:cubicBezTo>
                  <a:pt x="373513" y="14115"/>
                  <a:pt x="168369" y="14910"/>
                  <a:pt x="93030" y="20277"/>
                </a:cubicBezTo>
                <a:cubicBezTo>
                  <a:pt x="17691" y="25644"/>
                  <a:pt x="15505" y="39161"/>
                  <a:pt x="0" y="42938"/>
                </a:cubicBezTo>
              </a:path>
            </a:pathLst>
          </a:custGeom>
          <a:noFill/>
          <a:ln w="38100" cap="flat" cmpd="sng">
            <a:solidFill>
              <a:srgbClr val="000000"/>
            </a:solidFill>
            <a:prstDash val="solid"/>
            <a:round/>
            <a:headEnd type="none" w="med" len="med"/>
            <a:tailEnd type="triangle" w="med" len="med"/>
          </a:ln>
        </p:spPr>
      </p:sp>
      <p:sp>
        <p:nvSpPr>
          <p:cNvPr id="1341" name="Google Shape;1341;p43"/>
          <p:cNvSpPr/>
          <p:nvPr/>
        </p:nvSpPr>
        <p:spPr>
          <a:xfrm>
            <a:off x="3369363" y="5560938"/>
            <a:ext cx="5829300" cy="536725"/>
          </a:xfrm>
          <a:custGeom>
            <a:avLst/>
            <a:gdLst/>
            <a:ahLst/>
            <a:cxnLst/>
            <a:rect l="l" t="t" r="r" b="b"/>
            <a:pathLst>
              <a:path w="466344" h="42938" extrusionOk="0">
                <a:moveTo>
                  <a:pt x="466344" y="0"/>
                </a:moveTo>
                <a:cubicBezTo>
                  <a:pt x="447460" y="1193"/>
                  <a:pt x="415853" y="4772"/>
                  <a:pt x="353038" y="7157"/>
                </a:cubicBezTo>
                <a:cubicBezTo>
                  <a:pt x="290223" y="9543"/>
                  <a:pt x="148292" y="8350"/>
                  <a:pt x="89452" y="14313"/>
                </a:cubicBezTo>
                <a:cubicBezTo>
                  <a:pt x="30612" y="20277"/>
                  <a:pt x="14909" y="38167"/>
                  <a:pt x="0" y="42938"/>
                </a:cubicBezTo>
              </a:path>
            </a:pathLst>
          </a:custGeom>
          <a:noFill/>
          <a:ln w="38100" cap="flat" cmpd="sng">
            <a:solidFill>
              <a:srgbClr val="000000"/>
            </a:solidFill>
            <a:prstDash val="solid"/>
            <a:round/>
            <a:headEnd type="none" w="med" len="med"/>
            <a:tailEnd type="triangle" w="med" len="med"/>
          </a:ln>
        </p:spPr>
      </p:sp>
      <p:sp>
        <p:nvSpPr>
          <p:cNvPr id="1342" name="Google Shape;1342;p43"/>
          <p:cNvSpPr/>
          <p:nvPr/>
        </p:nvSpPr>
        <p:spPr>
          <a:xfrm>
            <a:off x="2468213" y="5463213"/>
            <a:ext cx="1654875" cy="203338"/>
          </a:xfrm>
          <a:custGeom>
            <a:avLst/>
            <a:gdLst/>
            <a:ahLst/>
            <a:cxnLst/>
            <a:rect l="l" t="t" r="r" b="b"/>
            <a:pathLst>
              <a:path w="132390" h="16267" extrusionOk="0">
                <a:moveTo>
                  <a:pt x="0" y="0"/>
                </a:moveTo>
                <a:cubicBezTo>
                  <a:pt x="7642" y="2496"/>
                  <a:pt x="30458" y="12678"/>
                  <a:pt x="45853" y="14975"/>
                </a:cubicBezTo>
                <a:cubicBezTo>
                  <a:pt x="61248" y="17272"/>
                  <a:pt x="77945" y="16278"/>
                  <a:pt x="92368" y="13782"/>
                </a:cubicBezTo>
                <a:cubicBezTo>
                  <a:pt x="106791" y="11286"/>
                  <a:pt x="125720" y="2297"/>
                  <a:pt x="132390" y="0"/>
                </a:cubicBezTo>
              </a:path>
            </a:pathLst>
          </a:custGeom>
          <a:noFill/>
          <a:ln w="38100" cap="flat" cmpd="sng">
            <a:solidFill>
              <a:srgbClr val="000000"/>
            </a:solidFill>
            <a:prstDash val="solid"/>
            <a:round/>
            <a:headEnd type="none" w="med" len="med"/>
            <a:tailEnd type="triangle" w="med" len="med"/>
          </a:ln>
        </p:spPr>
      </p:sp>
      <p:sp>
        <p:nvSpPr>
          <p:cNvPr id="1343" name="Google Shape;1343;p43"/>
          <p:cNvSpPr/>
          <p:nvPr/>
        </p:nvSpPr>
        <p:spPr>
          <a:xfrm>
            <a:off x="2476495" y="4449421"/>
            <a:ext cx="1654875" cy="203338"/>
          </a:xfrm>
          <a:custGeom>
            <a:avLst/>
            <a:gdLst/>
            <a:ahLst/>
            <a:cxnLst/>
            <a:rect l="l" t="t" r="r" b="b"/>
            <a:pathLst>
              <a:path w="132390" h="16267" extrusionOk="0">
                <a:moveTo>
                  <a:pt x="0" y="0"/>
                </a:moveTo>
                <a:cubicBezTo>
                  <a:pt x="7642" y="2496"/>
                  <a:pt x="30458" y="12678"/>
                  <a:pt x="45853" y="14975"/>
                </a:cubicBezTo>
                <a:cubicBezTo>
                  <a:pt x="61248" y="17272"/>
                  <a:pt x="77945" y="16278"/>
                  <a:pt x="92368" y="13782"/>
                </a:cubicBezTo>
                <a:cubicBezTo>
                  <a:pt x="106791" y="11286"/>
                  <a:pt x="125720" y="2297"/>
                  <a:pt x="132390" y="0"/>
                </a:cubicBezTo>
              </a:path>
            </a:pathLst>
          </a:custGeom>
          <a:noFill/>
          <a:ln w="38100" cap="flat" cmpd="sng">
            <a:solidFill>
              <a:srgbClr val="929292"/>
            </a:solidFill>
            <a:prstDash val="solid"/>
            <a:round/>
            <a:headEnd type="none" w="med" len="med"/>
            <a:tailEnd type="triangle" w="med" len="med"/>
          </a:ln>
        </p:spPr>
      </p:sp>
      <p:cxnSp>
        <p:nvCxnSpPr>
          <p:cNvPr id="2" name="Google Shape;1337;p43">
            <a:extLst>
              <a:ext uri="{FF2B5EF4-FFF2-40B4-BE49-F238E27FC236}">
                <a16:creationId xmlns:a16="http://schemas.microsoft.com/office/drawing/2014/main" id="{6A9EE43E-8DC2-F32C-CF12-A1367816F71A}"/>
              </a:ext>
            </a:extLst>
          </p:cNvPr>
          <p:cNvCxnSpPr/>
          <p:nvPr/>
        </p:nvCxnSpPr>
        <p:spPr>
          <a:xfrm>
            <a:off x="6007467" y="4342566"/>
            <a:ext cx="559950" cy="936300"/>
          </a:xfrm>
          <a:prstGeom prst="straightConnector1">
            <a:avLst/>
          </a:prstGeom>
          <a:noFill/>
          <a:ln w="50800" cap="flat" cmpd="sng">
            <a:solidFill>
              <a:srgbClr val="950D51"/>
            </a:solidFill>
            <a:prstDash val="solid"/>
            <a:miter lim="400000"/>
            <a:headEnd type="none" w="sm" len="sm"/>
            <a:tailEnd type="triangle" w="med" len="med"/>
          </a:ln>
        </p:spPr>
      </p:cxnSp>
      <p:cxnSp>
        <p:nvCxnSpPr>
          <p:cNvPr id="3" name="Google Shape;1338;p43">
            <a:extLst>
              <a:ext uri="{FF2B5EF4-FFF2-40B4-BE49-F238E27FC236}">
                <a16:creationId xmlns:a16="http://schemas.microsoft.com/office/drawing/2014/main" id="{558FA923-86C6-80C4-3FAD-56B6A96C764B}"/>
              </a:ext>
            </a:extLst>
          </p:cNvPr>
          <p:cNvCxnSpPr/>
          <p:nvPr/>
        </p:nvCxnSpPr>
        <p:spPr>
          <a:xfrm>
            <a:off x="5992634" y="3012716"/>
            <a:ext cx="559950" cy="2319150"/>
          </a:xfrm>
          <a:prstGeom prst="straightConnector1">
            <a:avLst/>
          </a:prstGeom>
          <a:noFill/>
          <a:ln w="50800" cap="flat" cmpd="sng">
            <a:solidFill>
              <a:srgbClr val="950D51"/>
            </a:solidFill>
            <a:prstDash val="solid"/>
            <a:miter lim="400000"/>
            <a:headEnd type="none" w="sm" len="sm"/>
            <a:tailEnd type="triangle" w="med" len="med"/>
          </a:ln>
        </p:spPr>
      </p:cxnSp>
      <p:cxnSp>
        <p:nvCxnSpPr>
          <p:cNvPr id="4" name="Google Shape;1339;p43">
            <a:extLst>
              <a:ext uri="{FF2B5EF4-FFF2-40B4-BE49-F238E27FC236}">
                <a16:creationId xmlns:a16="http://schemas.microsoft.com/office/drawing/2014/main" id="{CF55D5D7-BD3A-3B36-761E-B38249A680B6}"/>
              </a:ext>
            </a:extLst>
          </p:cNvPr>
          <p:cNvCxnSpPr/>
          <p:nvPr/>
        </p:nvCxnSpPr>
        <p:spPr>
          <a:xfrm>
            <a:off x="5994736" y="3041815"/>
            <a:ext cx="571500" cy="1299150"/>
          </a:xfrm>
          <a:prstGeom prst="straightConnector1">
            <a:avLst/>
          </a:prstGeom>
          <a:noFill/>
          <a:ln w="50800" cap="flat" cmpd="sng">
            <a:solidFill>
              <a:srgbClr val="950D51"/>
            </a:solidFill>
            <a:prstDash val="solid"/>
            <a:miter lim="4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0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7"/>
          <p:cNvPicPr preferRelativeResize="0"/>
          <p:nvPr/>
        </p:nvPicPr>
        <p:blipFill>
          <a:blip r:embed="rId3">
            <a:alphaModFix/>
          </a:blip>
          <a:stretch>
            <a:fillRect/>
          </a:stretch>
        </p:blipFill>
        <p:spPr>
          <a:xfrm>
            <a:off x="2061910" y="3612220"/>
            <a:ext cx="1050288" cy="509700"/>
          </a:xfrm>
          <a:prstGeom prst="rect">
            <a:avLst/>
          </a:prstGeom>
          <a:noFill/>
          <a:ln>
            <a:noFill/>
          </a:ln>
        </p:spPr>
      </p:pic>
      <p:sp>
        <p:nvSpPr>
          <p:cNvPr id="389" name="Google Shape;389;p27"/>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4400" dirty="0"/>
              <a:t>Fine-tuning: Representations for wage</a:t>
            </a:r>
            <a:endParaRPr sz="4400" dirty="0"/>
          </a:p>
        </p:txBody>
      </p:sp>
      <p:sp>
        <p:nvSpPr>
          <p:cNvPr id="390" name="Google Shape;390;p27"/>
          <p:cNvSpPr txBox="1"/>
          <p:nvPr/>
        </p:nvSpPr>
        <p:spPr>
          <a:xfrm>
            <a:off x="564038" y="1155275"/>
            <a:ext cx="11535600" cy="8619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500" kern="0">
                <a:solidFill>
                  <a:srgbClr val="000000"/>
                </a:solidFill>
                <a:latin typeface="Helvetica Neue"/>
                <a:ea typeface="Helvetica Neue"/>
                <a:cs typeface="Helvetica Neue"/>
                <a:sym typeface="Helvetica Neue"/>
              </a:rPr>
              <a:t>On survey data, we adjust the representation to predict wages:</a:t>
            </a:r>
            <a:endParaRPr sz="2500" kern="0">
              <a:solidFill>
                <a:srgbClr val="000000"/>
              </a:solidFill>
              <a:latin typeface="Helvetica Neue"/>
              <a:ea typeface="Helvetica Neue"/>
              <a:cs typeface="Helvetica Neue"/>
              <a:sym typeface="Helvetica Neue"/>
            </a:endParaRPr>
          </a:p>
        </p:txBody>
      </p:sp>
      <p:grpSp>
        <p:nvGrpSpPr>
          <p:cNvPr id="391" name="Google Shape;391;p27"/>
          <p:cNvGrpSpPr/>
          <p:nvPr/>
        </p:nvGrpSpPr>
        <p:grpSpPr>
          <a:xfrm>
            <a:off x="634575" y="1759488"/>
            <a:ext cx="10506450" cy="2344478"/>
            <a:chOff x="1269149" y="3518975"/>
            <a:chExt cx="21012900" cy="4688955"/>
          </a:xfrm>
        </p:grpSpPr>
        <p:sp>
          <p:nvSpPr>
            <p:cNvPr id="392" name="Google Shape;392;p27"/>
            <p:cNvSpPr txBox="1"/>
            <p:nvPr/>
          </p:nvSpPr>
          <p:spPr>
            <a:xfrm>
              <a:off x="2771401" y="3518975"/>
              <a:ext cx="9306600"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b="1" kern="0">
                  <a:solidFill>
                    <a:srgbClr val="000000"/>
                  </a:solidFill>
                  <a:latin typeface="Helvetica Neue"/>
                  <a:ea typeface="Helvetica Neue"/>
                  <a:cs typeface="Helvetica Neue"/>
                  <a:sym typeface="Helvetica Neue"/>
                </a:rPr>
                <a:t>Survey observables</a:t>
              </a:r>
              <a:endParaRPr sz="700" b="1" kern="0">
                <a:solidFill>
                  <a:srgbClr val="000000"/>
                </a:solidFill>
                <a:latin typeface="Arial"/>
                <a:cs typeface="Arial"/>
                <a:sym typeface="Arial"/>
              </a:endParaRPr>
            </a:p>
          </p:txBody>
        </p:sp>
        <p:sp>
          <p:nvSpPr>
            <p:cNvPr id="393" name="Google Shape;393;p27"/>
            <p:cNvSpPr/>
            <p:nvPr/>
          </p:nvSpPr>
          <p:spPr>
            <a:xfrm>
              <a:off x="3035300" y="4865425"/>
              <a:ext cx="9306600" cy="2040000"/>
            </a:xfrm>
            <a:prstGeom prst="roundRect">
              <a:avLst>
                <a:gd name="adj" fmla="val 16667"/>
              </a:avLst>
            </a:prstGeom>
            <a:solidFill>
              <a:srgbClr val="F3F3F3"/>
            </a:solidFill>
            <a:ln w="38100"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pPr>
              <a:endParaRPr sz="700" kern="0">
                <a:solidFill>
                  <a:srgbClr val="000000"/>
                </a:solidFill>
                <a:latin typeface="Arial"/>
                <a:cs typeface="Arial"/>
                <a:sym typeface="Arial"/>
              </a:endParaRPr>
            </a:p>
          </p:txBody>
        </p:sp>
        <p:grpSp>
          <p:nvGrpSpPr>
            <p:cNvPr id="394" name="Google Shape;394;p27"/>
            <p:cNvGrpSpPr/>
            <p:nvPr/>
          </p:nvGrpSpPr>
          <p:grpSpPr>
            <a:xfrm>
              <a:off x="3349901" y="4910292"/>
              <a:ext cx="1990082" cy="1734806"/>
              <a:chOff x="959587" y="-94152"/>
              <a:chExt cx="3024900" cy="2133571"/>
            </a:xfrm>
          </p:grpSpPr>
          <p:sp>
            <p:nvSpPr>
              <p:cNvPr id="395" name="Google Shape;395;p27"/>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396" name="Google Shape;396;p27"/>
              <p:cNvSpPr txBox="1"/>
              <p:nvPr/>
            </p:nvSpPr>
            <p:spPr>
              <a:xfrm>
                <a:off x="1072461" y="-94152"/>
                <a:ext cx="2799300" cy="826440"/>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2002</a:t>
                </a:r>
                <a:endParaRPr sz="700" kern="0">
                  <a:solidFill>
                    <a:srgbClr val="000000"/>
                  </a:solidFill>
                  <a:latin typeface="Arial"/>
                  <a:ea typeface="Arial"/>
                  <a:cs typeface="Arial"/>
                  <a:sym typeface="Arial"/>
                </a:endParaRPr>
              </a:p>
            </p:txBody>
          </p:sp>
          <p:sp>
            <p:nvSpPr>
              <p:cNvPr id="397" name="Google Shape;397;p27"/>
              <p:cNvSpPr txBox="1"/>
              <p:nvPr/>
            </p:nvSpPr>
            <p:spPr>
              <a:xfrm>
                <a:off x="992844" y="946884"/>
                <a:ext cx="2958601" cy="731809"/>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Banker</a:t>
                </a:r>
                <a:endParaRPr sz="700" kern="0">
                  <a:solidFill>
                    <a:srgbClr val="000000"/>
                  </a:solidFill>
                  <a:latin typeface="Arial"/>
                  <a:ea typeface="Arial"/>
                  <a:cs typeface="Arial"/>
                  <a:sym typeface="Arial"/>
                </a:endParaRPr>
              </a:p>
            </p:txBody>
          </p:sp>
        </p:grpSp>
        <p:cxnSp>
          <p:nvCxnSpPr>
            <p:cNvPr id="398" name="Google Shape;398;p27"/>
            <p:cNvCxnSpPr/>
            <p:nvPr/>
          </p:nvCxnSpPr>
          <p:spPr>
            <a:xfrm>
              <a:off x="5342163" y="6066518"/>
              <a:ext cx="616500" cy="6300"/>
            </a:xfrm>
            <a:prstGeom prst="straightConnector1">
              <a:avLst/>
            </a:prstGeom>
            <a:noFill/>
            <a:ln w="38100" cap="flat" cmpd="sng">
              <a:solidFill>
                <a:srgbClr val="000000"/>
              </a:solidFill>
              <a:prstDash val="solid"/>
              <a:miter lim="400000"/>
              <a:headEnd type="none" w="sm" len="sm"/>
              <a:tailEnd type="triangle" w="med" len="med"/>
            </a:ln>
          </p:spPr>
        </p:cxnSp>
        <p:cxnSp>
          <p:nvCxnSpPr>
            <p:cNvPr id="399" name="Google Shape;399;p27"/>
            <p:cNvCxnSpPr/>
            <p:nvPr/>
          </p:nvCxnSpPr>
          <p:spPr>
            <a:xfrm>
              <a:off x="7957381" y="6066518"/>
              <a:ext cx="616500" cy="6300"/>
            </a:xfrm>
            <a:prstGeom prst="straightConnector1">
              <a:avLst/>
            </a:prstGeom>
            <a:noFill/>
            <a:ln w="38100" cap="flat" cmpd="sng">
              <a:solidFill>
                <a:srgbClr val="000000"/>
              </a:solidFill>
              <a:prstDash val="solid"/>
              <a:miter lim="400000"/>
              <a:headEnd type="none" w="sm" len="sm"/>
              <a:tailEnd type="triangle" w="med" len="med"/>
            </a:ln>
          </p:spPr>
        </p:cxnSp>
        <p:sp>
          <p:nvSpPr>
            <p:cNvPr id="400" name="Google Shape;400;p27"/>
            <p:cNvSpPr txBox="1"/>
            <p:nvPr/>
          </p:nvSpPr>
          <p:spPr>
            <a:xfrm>
              <a:off x="8558311" y="5519209"/>
              <a:ext cx="602400" cy="1037700"/>
            </a:xfrm>
            <a:prstGeom prst="rect">
              <a:avLst/>
            </a:prstGeom>
            <a:noFill/>
            <a:ln>
              <a:noFill/>
            </a:ln>
          </p:spPr>
          <p:txBody>
            <a:bodyPr spcFirstLastPara="1" wrap="square" lIns="25400" tIns="25400" rIns="25400" bIns="25400" anchor="t" anchorCtr="0">
              <a:normAutofit/>
            </a:bodyPr>
            <a:lstStyle/>
            <a:p>
              <a:pPr>
                <a:buClr>
                  <a:srgbClr val="000000"/>
                </a:buClr>
                <a:buSzPts val="5500"/>
              </a:pPr>
              <a:r>
                <a:rPr lang="en-US" sz="2750" kern="0">
                  <a:solidFill>
                    <a:srgbClr val="000000"/>
                  </a:solidFill>
                  <a:latin typeface="Helvetica Neue"/>
                  <a:ea typeface="Helvetica Neue"/>
                  <a:cs typeface="Helvetica Neue"/>
                  <a:sym typeface="Helvetica Neue"/>
                </a:rPr>
                <a:t>…</a:t>
              </a:r>
              <a:endParaRPr sz="700" kern="0">
                <a:solidFill>
                  <a:srgbClr val="000000"/>
                </a:solidFill>
                <a:latin typeface="Arial"/>
                <a:ea typeface="Arial"/>
                <a:cs typeface="Arial"/>
                <a:sym typeface="Arial"/>
              </a:endParaRPr>
            </a:p>
          </p:txBody>
        </p:sp>
        <p:grpSp>
          <p:nvGrpSpPr>
            <p:cNvPr id="401" name="Google Shape;401;p27"/>
            <p:cNvGrpSpPr/>
            <p:nvPr/>
          </p:nvGrpSpPr>
          <p:grpSpPr>
            <a:xfrm>
              <a:off x="9347129" y="4909222"/>
              <a:ext cx="2547232" cy="1184202"/>
              <a:chOff x="14551014" y="3833573"/>
              <a:chExt cx="3871762" cy="1456404"/>
            </a:xfrm>
          </p:grpSpPr>
          <p:cxnSp>
            <p:nvCxnSpPr>
              <p:cNvPr id="402" name="Google Shape;402;p27"/>
              <p:cNvCxnSpPr/>
              <p:nvPr/>
            </p:nvCxnSpPr>
            <p:spPr>
              <a:xfrm>
                <a:off x="14551014" y="5282177"/>
                <a:ext cx="936900" cy="7800"/>
              </a:xfrm>
              <a:prstGeom prst="straightConnector1">
                <a:avLst/>
              </a:prstGeom>
              <a:noFill/>
              <a:ln w="38100" cap="flat" cmpd="sng">
                <a:solidFill>
                  <a:srgbClr val="000000"/>
                </a:solidFill>
                <a:prstDash val="solid"/>
                <a:miter lim="400000"/>
                <a:headEnd type="none" w="sm" len="sm"/>
                <a:tailEnd type="triangle" w="med" len="med"/>
              </a:ln>
            </p:spPr>
          </p:cxnSp>
          <p:sp>
            <p:nvSpPr>
              <p:cNvPr id="403" name="Google Shape;403;p27"/>
              <p:cNvSpPr txBox="1"/>
              <p:nvPr/>
            </p:nvSpPr>
            <p:spPr>
              <a:xfrm>
                <a:off x="15623475" y="3833573"/>
                <a:ext cx="2799301" cy="826439"/>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2023</a:t>
                </a:r>
                <a:endParaRPr sz="700" kern="0">
                  <a:solidFill>
                    <a:srgbClr val="000000"/>
                  </a:solidFill>
                  <a:latin typeface="Arial"/>
                  <a:ea typeface="Arial"/>
                  <a:cs typeface="Arial"/>
                  <a:sym typeface="Arial"/>
                </a:endParaRPr>
              </a:p>
            </p:txBody>
          </p:sp>
        </p:grpSp>
        <p:sp>
          <p:nvSpPr>
            <p:cNvPr id="404" name="Google Shape;404;p27"/>
            <p:cNvSpPr/>
            <p:nvPr/>
          </p:nvSpPr>
          <p:spPr>
            <a:xfrm>
              <a:off x="9978300" y="5489396"/>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405" name="Google Shape;405;p27"/>
            <p:cNvSpPr txBox="1"/>
            <p:nvPr/>
          </p:nvSpPr>
          <p:spPr>
            <a:xfrm>
              <a:off x="10000181" y="5714888"/>
              <a:ext cx="1946400" cy="595034"/>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Manager</a:t>
              </a:r>
              <a:endParaRPr sz="700" kern="0">
                <a:solidFill>
                  <a:srgbClr val="000000"/>
                </a:solidFill>
                <a:latin typeface="Arial"/>
                <a:ea typeface="Arial"/>
                <a:cs typeface="Arial"/>
                <a:sym typeface="Arial"/>
              </a:endParaRPr>
            </a:p>
          </p:txBody>
        </p:sp>
        <p:sp>
          <p:nvSpPr>
            <p:cNvPr id="406" name="Google Shape;406;p27"/>
            <p:cNvSpPr/>
            <p:nvPr/>
          </p:nvSpPr>
          <p:spPr>
            <a:xfrm>
              <a:off x="5973475" y="5498871"/>
              <a:ext cx="1990200" cy="11463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3200"/>
              </a:pPr>
              <a:endParaRPr sz="1600" b="1" kern="0">
                <a:solidFill>
                  <a:srgbClr val="FFFFFF"/>
                </a:solidFill>
                <a:latin typeface="Helvetica Neue"/>
                <a:ea typeface="Helvetica Neue"/>
                <a:cs typeface="Helvetica Neue"/>
                <a:sym typeface="Helvetica Neue"/>
              </a:endParaRPr>
            </a:p>
          </p:txBody>
        </p:sp>
        <p:sp>
          <p:nvSpPr>
            <p:cNvPr id="407" name="Google Shape;407;p27"/>
            <p:cNvSpPr txBox="1"/>
            <p:nvPr/>
          </p:nvSpPr>
          <p:spPr>
            <a:xfrm>
              <a:off x="5995355" y="5724364"/>
              <a:ext cx="1946400" cy="595034"/>
            </a:xfrm>
            <a:prstGeom prst="rect">
              <a:avLst/>
            </a:prstGeom>
            <a:noFill/>
            <a:ln>
              <a:noFill/>
            </a:ln>
          </p:spPr>
          <p:txBody>
            <a:bodyPr spcFirstLastPara="1" wrap="square" lIns="25400" tIns="25400" rIns="25400" bIns="25400" anchor="ctr" anchorCtr="0">
              <a:spAutoFit/>
            </a:bodyPr>
            <a:lstStyle/>
            <a:p>
              <a:pPr algn="ctr">
                <a:buClr>
                  <a:srgbClr val="000000"/>
                </a:buClr>
                <a:buSzPts val="3200"/>
              </a:pPr>
              <a:r>
                <a:rPr lang="en-US" sz="1600" kern="0">
                  <a:solidFill>
                    <a:srgbClr val="000000"/>
                  </a:solidFill>
                  <a:latin typeface="Helvetica Neue"/>
                  <a:ea typeface="Helvetica Neue"/>
                  <a:cs typeface="Helvetica Neue"/>
                  <a:sym typeface="Helvetica Neue"/>
                </a:rPr>
                <a:t>Analyst</a:t>
              </a:r>
              <a:endParaRPr sz="700" kern="0">
                <a:solidFill>
                  <a:srgbClr val="000000"/>
                </a:solidFill>
                <a:latin typeface="Arial"/>
                <a:ea typeface="Arial"/>
                <a:cs typeface="Arial"/>
                <a:sym typeface="Arial"/>
              </a:endParaRPr>
            </a:p>
          </p:txBody>
        </p:sp>
        <p:sp>
          <p:nvSpPr>
            <p:cNvPr id="408" name="Google Shape;408;p27"/>
            <p:cNvSpPr txBox="1"/>
            <p:nvPr/>
          </p:nvSpPr>
          <p:spPr>
            <a:xfrm>
              <a:off x="6047737" y="4910279"/>
              <a:ext cx="1841700" cy="671978"/>
            </a:xfrm>
            <a:prstGeom prst="rect">
              <a:avLst/>
            </a:prstGeom>
            <a:noFill/>
            <a:ln>
              <a:noFill/>
            </a:ln>
          </p:spPr>
          <p:txBody>
            <a:bodyPr spcFirstLastPara="1" wrap="square" lIns="25400" tIns="25400" rIns="25400" bIns="25400" anchor="ctr" anchorCtr="0">
              <a:spAutoFit/>
            </a:bodyPr>
            <a:lstStyle/>
            <a:p>
              <a:pPr algn="ctr">
                <a:buClr>
                  <a:srgbClr val="000000"/>
                </a:buClr>
                <a:buSzPts val="3700"/>
              </a:pPr>
              <a:r>
                <a:rPr lang="en-US" sz="1850" b="1" kern="0">
                  <a:solidFill>
                    <a:srgbClr val="000000"/>
                  </a:solidFill>
                  <a:latin typeface="Helvetica Neue"/>
                  <a:ea typeface="Helvetica Neue"/>
                  <a:cs typeface="Helvetica Neue"/>
                  <a:sym typeface="Helvetica Neue"/>
                </a:rPr>
                <a:t>2003</a:t>
              </a:r>
              <a:endParaRPr sz="700" kern="0">
                <a:solidFill>
                  <a:srgbClr val="000000"/>
                </a:solidFill>
                <a:latin typeface="Arial"/>
                <a:ea typeface="Arial"/>
                <a:cs typeface="Arial"/>
                <a:sym typeface="Arial"/>
              </a:endParaRPr>
            </a:p>
          </p:txBody>
        </p:sp>
        <p:sp>
          <p:nvSpPr>
            <p:cNvPr id="409" name="Google Shape;409;p27"/>
            <p:cNvSpPr txBox="1"/>
            <p:nvPr/>
          </p:nvSpPr>
          <p:spPr>
            <a:xfrm>
              <a:off x="1336353" y="5395201"/>
              <a:ext cx="1380000"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i="1" kern="0">
                  <a:solidFill>
                    <a:srgbClr val="000000"/>
                  </a:solidFill>
                  <a:latin typeface="Helvetica Neue"/>
                  <a:ea typeface="Helvetica Neue"/>
                  <a:cs typeface="Helvetica Neue"/>
                  <a:sym typeface="Helvetica Neue"/>
                </a:rPr>
                <a:t>H </a:t>
              </a:r>
              <a:r>
                <a:rPr lang="en-US" sz="2500" kern="0">
                  <a:solidFill>
                    <a:srgbClr val="000000"/>
                  </a:solidFill>
                  <a:latin typeface="Helvetica Neue"/>
                  <a:ea typeface="Helvetica Neue"/>
                  <a:cs typeface="Helvetica Neue"/>
                  <a:sym typeface="Helvetica Neue"/>
                </a:rPr>
                <a:t>=</a:t>
              </a:r>
              <a:endParaRPr sz="700" kern="0">
                <a:solidFill>
                  <a:srgbClr val="000000"/>
                </a:solidFill>
                <a:latin typeface="Arial"/>
                <a:cs typeface="Arial"/>
                <a:sym typeface="Arial"/>
              </a:endParaRPr>
            </a:p>
          </p:txBody>
        </p:sp>
        <p:sp>
          <p:nvSpPr>
            <p:cNvPr id="410" name="Google Shape;410;p27"/>
            <p:cNvSpPr txBox="1"/>
            <p:nvPr/>
          </p:nvSpPr>
          <p:spPr>
            <a:xfrm>
              <a:off x="1269149" y="7253850"/>
              <a:ext cx="21012900"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Log-wage           , covariates             , gender </a:t>
              </a:r>
              <a:endParaRPr sz="700" kern="0">
                <a:solidFill>
                  <a:srgbClr val="000000"/>
                </a:solidFill>
                <a:latin typeface="Arial"/>
                <a:cs typeface="Arial"/>
                <a:sym typeface="Arial"/>
              </a:endParaRPr>
            </a:p>
          </p:txBody>
        </p:sp>
      </p:grpSp>
      <p:grpSp>
        <p:nvGrpSpPr>
          <p:cNvPr id="411" name="Google Shape;411;p27"/>
          <p:cNvGrpSpPr/>
          <p:nvPr/>
        </p:nvGrpSpPr>
        <p:grpSpPr>
          <a:xfrm>
            <a:off x="7900800" y="1721388"/>
            <a:ext cx="4653300" cy="1052812"/>
            <a:chOff x="15801600" y="3442775"/>
            <a:chExt cx="9306600" cy="2105624"/>
          </a:xfrm>
        </p:grpSpPr>
        <p:sp>
          <p:nvSpPr>
            <p:cNvPr id="412" name="Google Shape;412;p27"/>
            <p:cNvSpPr txBox="1"/>
            <p:nvPr/>
          </p:nvSpPr>
          <p:spPr>
            <a:xfrm>
              <a:off x="15801600" y="3442775"/>
              <a:ext cx="9306600"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b="1" kern="0">
                  <a:solidFill>
                    <a:srgbClr val="000000"/>
                  </a:solidFill>
                  <a:latin typeface="Helvetica Neue"/>
                  <a:ea typeface="Helvetica Neue"/>
                  <a:cs typeface="Helvetica Neue"/>
                  <a:sym typeface="Helvetica Neue"/>
                </a:rPr>
                <a:t>Modeling objective</a:t>
              </a:r>
              <a:endParaRPr sz="700" b="1" kern="0">
                <a:solidFill>
                  <a:srgbClr val="000000"/>
                </a:solidFill>
                <a:latin typeface="Arial"/>
                <a:cs typeface="Arial"/>
                <a:sym typeface="Arial"/>
              </a:endParaRPr>
            </a:p>
          </p:txBody>
        </p:sp>
        <p:pic>
          <p:nvPicPr>
            <p:cNvPr id="413" name="Google Shape;413;p27"/>
            <p:cNvPicPr preferRelativeResize="0"/>
            <p:nvPr/>
          </p:nvPicPr>
          <p:blipFill>
            <a:blip r:embed="rId4">
              <a:alphaModFix/>
            </a:blip>
            <a:stretch>
              <a:fillRect/>
            </a:stretch>
          </p:blipFill>
          <p:spPr>
            <a:xfrm>
              <a:off x="16281475" y="4594099"/>
              <a:ext cx="5054478" cy="954300"/>
            </a:xfrm>
            <a:prstGeom prst="rect">
              <a:avLst/>
            </a:prstGeom>
            <a:noFill/>
            <a:ln>
              <a:noFill/>
            </a:ln>
          </p:spPr>
        </p:pic>
      </p:grpSp>
      <p:pic>
        <p:nvPicPr>
          <p:cNvPr id="414" name="Google Shape;414;p27"/>
          <p:cNvPicPr preferRelativeResize="0"/>
          <p:nvPr/>
        </p:nvPicPr>
        <p:blipFill>
          <a:blip r:embed="rId5">
            <a:alphaModFix/>
          </a:blip>
          <a:stretch>
            <a:fillRect/>
          </a:stretch>
        </p:blipFill>
        <p:spPr>
          <a:xfrm>
            <a:off x="4856038" y="3688175"/>
            <a:ext cx="1016451" cy="381713"/>
          </a:xfrm>
          <a:prstGeom prst="rect">
            <a:avLst/>
          </a:prstGeom>
          <a:noFill/>
          <a:ln>
            <a:noFill/>
          </a:ln>
        </p:spPr>
      </p:pic>
      <p:pic>
        <p:nvPicPr>
          <p:cNvPr id="415" name="Google Shape;415;p27"/>
          <p:cNvPicPr preferRelativeResize="0"/>
          <p:nvPr/>
        </p:nvPicPr>
        <p:blipFill>
          <a:blip r:embed="rId6">
            <a:alphaModFix/>
          </a:blip>
          <a:stretch>
            <a:fillRect/>
          </a:stretch>
        </p:blipFill>
        <p:spPr>
          <a:xfrm>
            <a:off x="7186213" y="3686275"/>
            <a:ext cx="1527825" cy="482813"/>
          </a:xfrm>
          <a:prstGeom prst="rect">
            <a:avLst/>
          </a:prstGeom>
          <a:noFill/>
          <a:ln>
            <a:noFill/>
          </a:ln>
        </p:spPr>
      </p:pic>
      <p:grpSp>
        <p:nvGrpSpPr>
          <p:cNvPr id="416" name="Google Shape;416;p27"/>
          <p:cNvGrpSpPr/>
          <p:nvPr/>
        </p:nvGrpSpPr>
        <p:grpSpPr>
          <a:xfrm>
            <a:off x="672675" y="4312725"/>
            <a:ext cx="11110651" cy="2343940"/>
            <a:chOff x="1345349" y="8625450"/>
            <a:chExt cx="22221301" cy="4687879"/>
          </a:xfrm>
        </p:grpSpPr>
        <p:sp>
          <p:nvSpPr>
            <p:cNvPr id="417" name="Google Shape;417;p27"/>
            <p:cNvSpPr txBox="1"/>
            <p:nvPr/>
          </p:nvSpPr>
          <p:spPr>
            <a:xfrm>
              <a:off x="1399851" y="11141125"/>
              <a:ext cx="21584399"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                       is small neural network,                is regression coefficients.</a:t>
              </a:r>
              <a:endParaRPr sz="700" kern="0">
                <a:solidFill>
                  <a:srgbClr val="000000"/>
                </a:solidFill>
                <a:latin typeface="Arial"/>
                <a:cs typeface="Arial"/>
                <a:sym typeface="Arial"/>
              </a:endParaRPr>
            </a:p>
          </p:txBody>
        </p:sp>
        <p:sp>
          <p:nvSpPr>
            <p:cNvPr id="418" name="Google Shape;418;p27"/>
            <p:cNvSpPr txBox="1"/>
            <p:nvPr/>
          </p:nvSpPr>
          <p:spPr>
            <a:xfrm>
              <a:off x="1345349" y="8625450"/>
              <a:ext cx="17233499"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Approximate conditional expected wage function with</a:t>
              </a:r>
              <a:endParaRPr sz="700" kern="0">
                <a:solidFill>
                  <a:srgbClr val="000000"/>
                </a:solidFill>
                <a:latin typeface="Arial"/>
                <a:cs typeface="Arial"/>
                <a:sym typeface="Arial"/>
              </a:endParaRPr>
            </a:p>
          </p:txBody>
        </p:sp>
        <p:pic>
          <p:nvPicPr>
            <p:cNvPr id="419" name="Google Shape;419;p27"/>
            <p:cNvPicPr preferRelativeResize="0"/>
            <p:nvPr/>
          </p:nvPicPr>
          <p:blipFill>
            <a:blip r:embed="rId7">
              <a:alphaModFix/>
            </a:blip>
            <a:stretch>
              <a:fillRect/>
            </a:stretch>
          </p:blipFill>
          <p:spPr>
            <a:xfrm>
              <a:off x="7264075" y="9768225"/>
              <a:ext cx="11426326" cy="1264550"/>
            </a:xfrm>
            <a:prstGeom prst="rect">
              <a:avLst/>
            </a:prstGeom>
            <a:noFill/>
            <a:ln>
              <a:noFill/>
            </a:ln>
          </p:spPr>
        </p:pic>
        <p:pic>
          <p:nvPicPr>
            <p:cNvPr id="420" name="Google Shape;420;p27"/>
            <p:cNvPicPr preferRelativeResize="0"/>
            <p:nvPr/>
          </p:nvPicPr>
          <p:blipFill>
            <a:blip r:embed="rId8">
              <a:alphaModFix/>
            </a:blip>
            <a:stretch>
              <a:fillRect/>
            </a:stretch>
          </p:blipFill>
          <p:spPr>
            <a:xfrm>
              <a:off x="12383086" y="11036445"/>
              <a:ext cx="2575224" cy="1168000"/>
            </a:xfrm>
            <a:prstGeom prst="rect">
              <a:avLst/>
            </a:prstGeom>
            <a:noFill/>
            <a:ln>
              <a:noFill/>
            </a:ln>
          </p:spPr>
        </p:pic>
        <p:pic>
          <p:nvPicPr>
            <p:cNvPr id="421" name="Google Shape;421;p27"/>
            <p:cNvPicPr preferRelativeResize="0"/>
            <p:nvPr/>
          </p:nvPicPr>
          <p:blipFill>
            <a:blip r:embed="rId9">
              <a:alphaModFix/>
            </a:blip>
            <a:stretch>
              <a:fillRect/>
            </a:stretch>
          </p:blipFill>
          <p:spPr>
            <a:xfrm>
              <a:off x="1390799" y="11035674"/>
              <a:ext cx="4063201" cy="1168000"/>
            </a:xfrm>
            <a:prstGeom prst="rect">
              <a:avLst/>
            </a:prstGeom>
            <a:noFill/>
            <a:ln>
              <a:noFill/>
            </a:ln>
          </p:spPr>
        </p:pic>
        <p:sp>
          <p:nvSpPr>
            <p:cNvPr id="422" name="Google Shape;422;p27"/>
            <p:cNvSpPr txBox="1"/>
            <p:nvPr/>
          </p:nvSpPr>
          <p:spPr>
            <a:xfrm>
              <a:off x="1345351" y="12359249"/>
              <a:ext cx="22221299" cy="954080"/>
            </a:xfrm>
            <a:prstGeom prst="rect">
              <a:avLst/>
            </a:prstGeom>
            <a:noFill/>
            <a:ln>
              <a:noFill/>
            </a:ln>
          </p:spPr>
          <p:txBody>
            <a:bodyPr spcFirstLastPara="1" wrap="square" lIns="45713" tIns="45713" rIns="45713" bIns="45713" anchor="t" anchorCtr="0">
              <a:spAutoFit/>
            </a:bodyPr>
            <a:lstStyle/>
            <a:p>
              <a:pPr>
                <a:buClr>
                  <a:srgbClr val="000000"/>
                </a:buClr>
              </a:pPr>
              <a:r>
                <a:rPr lang="en-US" sz="2500" kern="0">
                  <a:solidFill>
                    <a:srgbClr val="000000"/>
                  </a:solidFill>
                  <a:latin typeface="Helvetica Neue"/>
                  <a:ea typeface="Helvetica Neue"/>
                  <a:cs typeface="Helvetica Neue"/>
                  <a:sym typeface="Helvetica Neue"/>
                </a:rPr>
                <a:t>Optimize parameters to predict wage, initializing with       fit to resumes.</a:t>
              </a:r>
              <a:endParaRPr sz="700" kern="0">
                <a:solidFill>
                  <a:srgbClr val="000000"/>
                </a:solidFill>
                <a:latin typeface="Arial"/>
                <a:cs typeface="Arial"/>
                <a:sym typeface="Arial"/>
              </a:endParaRPr>
            </a:p>
          </p:txBody>
        </p:sp>
        <p:pic>
          <p:nvPicPr>
            <p:cNvPr id="423" name="Google Shape;423;p27"/>
            <p:cNvPicPr preferRelativeResize="0"/>
            <p:nvPr/>
          </p:nvPicPr>
          <p:blipFill>
            <a:blip r:embed="rId10">
              <a:alphaModFix/>
            </a:blip>
            <a:stretch>
              <a:fillRect/>
            </a:stretch>
          </p:blipFill>
          <p:spPr>
            <a:xfrm>
              <a:off x="16749650" y="12543975"/>
              <a:ext cx="818425" cy="7149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5400" dirty="0"/>
              <a:t>Minimizing Omitted Variable Bias </a:t>
            </a:r>
            <a:endParaRPr sz="5400" dirty="0"/>
          </a:p>
        </p:txBody>
      </p:sp>
      <p:sp>
        <p:nvSpPr>
          <p:cNvPr id="429" name="Google Shape;429;p28"/>
          <p:cNvSpPr txBox="1"/>
          <p:nvPr/>
        </p:nvSpPr>
        <p:spPr>
          <a:xfrm>
            <a:off x="525938" y="1306238"/>
            <a:ext cx="11535600" cy="11493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We've described a method to learn representations that are predictive of wage. </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430" name="Google Shape;430;p28"/>
          <p:cNvSpPr txBox="1"/>
          <p:nvPr/>
        </p:nvSpPr>
        <p:spPr>
          <a:xfrm>
            <a:off x="525938" y="1915838"/>
            <a:ext cx="11535600" cy="10497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But representations discard information. What if representations discard important aspect of history for explaining wage gap? (OVB)</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431" name="Google Shape;431;p28"/>
          <p:cNvSpPr txBox="1"/>
          <p:nvPr/>
        </p:nvSpPr>
        <p:spPr>
          <a:xfrm>
            <a:off x="525938" y="5214775"/>
            <a:ext cx="11535600" cy="11493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We propose an inference algorithm to encourage representations that are both sufficient and predictive of wage.</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432" name="Google Shape;432;p28"/>
          <p:cNvGrpSpPr/>
          <p:nvPr/>
        </p:nvGrpSpPr>
        <p:grpSpPr>
          <a:xfrm>
            <a:off x="525938" y="2965563"/>
            <a:ext cx="11535600" cy="2199400"/>
            <a:chOff x="1051875" y="5931125"/>
            <a:chExt cx="23071200" cy="4398800"/>
          </a:xfrm>
        </p:grpSpPr>
        <p:pic>
          <p:nvPicPr>
            <p:cNvPr id="433" name="Google Shape;433;p28"/>
            <p:cNvPicPr preferRelativeResize="0"/>
            <p:nvPr/>
          </p:nvPicPr>
          <p:blipFill>
            <a:blip r:embed="rId3">
              <a:alphaModFix/>
            </a:blip>
            <a:stretch>
              <a:fillRect/>
            </a:stretch>
          </p:blipFill>
          <p:spPr>
            <a:xfrm>
              <a:off x="9712725" y="7832450"/>
              <a:ext cx="5304200" cy="1031775"/>
            </a:xfrm>
            <a:prstGeom prst="rect">
              <a:avLst/>
            </a:prstGeom>
            <a:noFill/>
            <a:ln>
              <a:noFill/>
            </a:ln>
          </p:spPr>
        </p:pic>
        <p:grpSp>
          <p:nvGrpSpPr>
            <p:cNvPr id="434" name="Google Shape;434;p28"/>
            <p:cNvGrpSpPr/>
            <p:nvPr/>
          </p:nvGrpSpPr>
          <p:grpSpPr>
            <a:xfrm>
              <a:off x="1051875" y="5931125"/>
              <a:ext cx="23071200" cy="4398800"/>
              <a:chOff x="1051875" y="5931125"/>
              <a:chExt cx="23071200" cy="4398800"/>
            </a:xfrm>
          </p:grpSpPr>
          <p:sp>
            <p:nvSpPr>
              <p:cNvPr id="435" name="Google Shape;435;p28"/>
              <p:cNvSpPr txBox="1"/>
              <p:nvPr/>
            </p:nvSpPr>
            <p:spPr>
              <a:xfrm>
                <a:off x="1051875" y="5931125"/>
                <a:ext cx="23071200" cy="24411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We provide a condition under which representations do not omit important variables, which is satisfied when representations are </a:t>
                </a:r>
                <a:r>
                  <a:rPr kumimoji="0" lang="en-US" sz="25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sufficient</a:t>
                </a: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436" name="Google Shape;436;p28"/>
              <p:cNvGrpSpPr/>
              <p:nvPr/>
            </p:nvGrpSpPr>
            <p:grpSpPr>
              <a:xfrm>
                <a:off x="8630144" y="8680525"/>
                <a:ext cx="11611476" cy="1649400"/>
                <a:chOff x="8227143" y="4991650"/>
                <a:chExt cx="10992593" cy="1649400"/>
              </a:xfrm>
            </p:grpSpPr>
            <p:grpSp>
              <p:nvGrpSpPr>
                <p:cNvPr id="437" name="Google Shape;437;p28"/>
                <p:cNvGrpSpPr/>
                <p:nvPr/>
              </p:nvGrpSpPr>
              <p:grpSpPr>
                <a:xfrm>
                  <a:off x="13970584" y="5061892"/>
                  <a:ext cx="5249152" cy="1579158"/>
                  <a:chOff x="5664784" y="7347892"/>
                  <a:chExt cx="5249152" cy="1579158"/>
                </a:xfrm>
              </p:grpSpPr>
              <p:cxnSp>
                <p:nvCxnSpPr>
                  <p:cNvPr id="438" name="Google Shape;438;p28"/>
                  <p:cNvCxnSpPr/>
                  <p:nvPr/>
                </p:nvCxnSpPr>
                <p:spPr>
                  <a:xfrm rot="10800000">
                    <a:off x="5664784" y="7347892"/>
                    <a:ext cx="1970700" cy="481200"/>
                  </a:xfrm>
                  <a:prstGeom prst="straightConnector1">
                    <a:avLst/>
                  </a:prstGeom>
                  <a:noFill/>
                  <a:ln w="38100" cap="flat" cmpd="sng">
                    <a:solidFill>
                      <a:srgbClr val="000000"/>
                    </a:solidFill>
                    <a:prstDash val="solid"/>
                    <a:round/>
                    <a:headEnd type="none" w="med" len="med"/>
                    <a:tailEnd type="triangle" w="med" len="med"/>
                  </a:ln>
                </p:spPr>
              </p:cxnSp>
              <p:sp>
                <p:nvSpPr>
                  <p:cNvPr id="439" name="Google Shape;439;p28"/>
                  <p:cNvSpPr txBox="1"/>
                  <p:nvPr/>
                </p:nvSpPr>
                <p:spPr>
                  <a:xfrm>
                    <a:off x="6767936" y="7851250"/>
                    <a:ext cx="4146000" cy="10758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standard covariates</a:t>
                    </a:r>
                    <a:endParaRPr kumimoji="0"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grpSp>
              <p:nvGrpSpPr>
                <p:cNvPr id="440" name="Google Shape;440;p28"/>
                <p:cNvGrpSpPr/>
                <p:nvPr/>
              </p:nvGrpSpPr>
              <p:grpSpPr>
                <a:xfrm>
                  <a:off x="8227143" y="4991650"/>
                  <a:ext cx="6870114" cy="1649400"/>
                  <a:chOff x="10055943" y="4991650"/>
                  <a:chExt cx="6870114" cy="1649400"/>
                </a:xfrm>
              </p:grpSpPr>
              <p:grpSp>
                <p:nvGrpSpPr>
                  <p:cNvPr id="441" name="Google Shape;441;p28"/>
                  <p:cNvGrpSpPr/>
                  <p:nvPr/>
                </p:nvGrpSpPr>
                <p:grpSpPr>
                  <a:xfrm>
                    <a:off x="10055943" y="4991650"/>
                    <a:ext cx="2013900" cy="1414500"/>
                    <a:chOff x="7693743" y="7277650"/>
                    <a:chExt cx="2013900" cy="1414500"/>
                  </a:xfrm>
                </p:grpSpPr>
                <p:cxnSp>
                  <p:nvCxnSpPr>
                    <p:cNvPr id="442" name="Google Shape;442;p28"/>
                    <p:cNvCxnSpPr>
                      <a:stCxn id="443" idx="0"/>
                    </p:cNvCxnSpPr>
                    <p:nvPr/>
                  </p:nvCxnSpPr>
                  <p:spPr>
                    <a:xfrm rot="10800000" flipH="1">
                      <a:off x="8700693" y="7277650"/>
                      <a:ext cx="339000" cy="573600"/>
                    </a:xfrm>
                    <a:prstGeom prst="straightConnector1">
                      <a:avLst/>
                    </a:prstGeom>
                    <a:noFill/>
                    <a:ln w="38100" cap="flat" cmpd="sng">
                      <a:solidFill>
                        <a:srgbClr val="000000"/>
                      </a:solidFill>
                      <a:prstDash val="solid"/>
                      <a:round/>
                      <a:headEnd type="none" w="med" len="med"/>
                      <a:tailEnd type="triangle" w="med" len="med"/>
                    </a:ln>
                  </p:spPr>
                </p:cxnSp>
                <p:sp>
                  <p:nvSpPr>
                    <p:cNvPr id="443" name="Google Shape;443;p28"/>
                    <p:cNvSpPr txBox="1"/>
                    <p:nvPr/>
                  </p:nvSpPr>
                  <p:spPr>
                    <a:xfrm>
                      <a:off x="7693743" y="7851250"/>
                      <a:ext cx="2013900" cy="8409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gender</a:t>
                      </a:r>
                      <a:endParaRPr kumimoji="0"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grpSp>
                <p:nvGrpSpPr>
                  <p:cNvPr id="444" name="Google Shape;444;p28"/>
                  <p:cNvGrpSpPr/>
                  <p:nvPr/>
                </p:nvGrpSpPr>
                <p:grpSpPr>
                  <a:xfrm>
                    <a:off x="12117404" y="5013250"/>
                    <a:ext cx="3373500" cy="1627800"/>
                    <a:chOff x="6783404" y="7299250"/>
                    <a:chExt cx="3373500" cy="1627800"/>
                  </a:xfrm>
                </p:grpSpPr>
                <p:cxnSp>
                  <p:nvCxnSpPr>
                    <p:cNvPr id="445" name="Google Shape;445;p28"/>
                    <p:cNvCxnSpPr/>
                    <p:nvPr/>
                  </p:nvCxnSpPr>
                  <p:spPr>
                    <a:xfrm rot="10800000" flipH="1">
                      <a:off x="7551179" y="7299250"/>
                      <a:ext cx="65100" cy="629400"/>
                    </a:xfrm>
                    <a:prstGeom prst="straightConnector1">
                      <a:avLst/>
                    </a:prstGeom>
                    <a:noFill/>
                    <a:ln w="38100" cap="flat" cmpd="sng">
                      <a:solidFill>
                        <a:srgbClr val="000000"/>
                      </a:solidFill>
                      <a:prstDash val="solid"/>
                      <a:round/>
                      <a:headEnd type="none" w="med" len="med"/>
                      <a:tailEnd type="triangle" w="med" len="med"/>
                    </a:ln>
                  </p:spPr>
                </p:cxnSp>
                <p:sp>
                  <p:nvSpPr>
                    <p:cNvPr id="446" name="Google Shape;446;p28"/>
                    <p:cNvSpPr txBox="1"/>
                    <p:nvPr/>
                  </p:nvSpPr>
                  <p:spPr>
                    <a:xfrm>
                      <a:off x="6783404" y="7851250"/>
                      <a:ext cx="3373500" cy="1075800"/>
                    </a:xfrm>
                    <a:prstGeom prst="rect">
                      <a:avLst/>
                    </a:prstGeom>
                    <a:noFill/>
                    <a:ln>
                      <a:noFill/>
                    </a:ln>
                  </p:spPr>
                  <p:txBody>
                    <a:bodyPr spcFirstLastPara="1" wrap="square" lIns="25400" tIns="25400" rIns="25400" bIns="254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history</a:t>
                      </a:r>
                      <a:endParaRPr kumimoji="0"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sp>
                <p:nvSpPr>
                  <p:cNvPr id="447" name="Google Shape;447;p28"/>
                  <p:cNvSpPr txBox="1"/>
                  <p:nvPr/>
                </p:nvSpPr>
                <p:spPr>
                  <a:xfrm>
                    <a:off x="13856457" y="5565250"/>
                    <a:ext cx="3069600" cy="8844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representation</a:t>
                    </a:r>
                    <a:endParaRPr kumimoji="0" sz="17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448" name="Google Shape;448;p28"/>
                  <p:cNvCxnSpPr/>
                  <p:nvPr/>
                </p:nvCxnSpPr>
                <p:spPr>
                  <a:xfrm rot="10800000">
                    <a:off x="14321759" y="5068000"/>
                    <a:ext cx="435600" cy="483600"/>
                  </a:xfrm>
                  <a:prstGeom prst="straightConnector1">
                    <a:avLst/>
                  </a:prstGeom>
                  <a:noFill/>
                  <a:ln w="38100" cap="flat" cmpd="sng">
                    <a:solidFill>
                      <a:srgbClr val="000000"/>
                    </a:solidFill>
                    <a:prstDash val="solid"/>
                    <a:round/>
                    <a:headEnd type="none" w="med" len="med"/>
                    <a:tailEnd type="triangle" w="med" len="med"/>
                  </a:ln>
                </p:spPr>
              </p:cxnSp>
            </p:grpSp>
          </p:grpSp>
        </p:grpSp>
      </p:grpSp>
    </p:spTree>
    <p:extLst>
      <p:ext uri="{BB962C8B-B14F-4D97-AF65-F5344CB8AC3E}">
        <p14:creationId xmlns:p14="http://schemas.microsoft.com/office/powerpoint/2010/main" val="75051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6F0B3-0968-6BCD-F79A-6D70F51BE4DC}"/>
              </a:ext>
            </a:extLst>
          </p:cNvPr>
          <p:cNvPicPr>
            <a:picLocks noChangeAspect="1"/>
          </p:cNvPicPr>
          <p:nvPr/>
        </p:nvPicPr>
        <p:blipFill>
          <a:blip r:embed="rId2"/>
          <a:stretch>
            <a:fillRect/>
          </a:stretch>
        </p:blipFill>
        <p:spPr>
          <a:xfrm>
            <a:off x="1974638" y="898395"/>
            <a:ext cx="8242724" cy="5061210"/>
          </a:xfrm>
          <a:prstGeom prst="rect">
            <a:avLst/>
          </a:prstGeom>
        </p:spPr>
      </p:pic>
      <p:sp>
        <p:nvSpPr>
          <p:cNvPr id="5" name="Content Placeholder 2">
            <a:extLst>
              <a:ext uri="{FF2B5EF4-FFF2-40B4-BE49-F238E27FC236}">
                <a16:creationId xmlns:a16="http://schemas.microsoft.com/office/drawing/2014/main" id="{4BBD144C-D400-92BA-A6BB-D982F979C73B}"/>
              </a:ext>
            </a:extLst>
          </p:cNvPr>
          <p:cNvSpPr txBox="1">
            <a:spLocks/>
          </p:cNvSpPr>
          <p:nvPr/>
        </p:nvSpPr>
        <p:spPr>
          <a:xfrm>
            <a:off x="1104579" y="447211"/>
            <a:ext cx="6492240" cy="51329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Fine-Tuning a Transformer Model</a:t>
            </a:r>
          </a:p>
        </p:txBody>
      </p:sp>
    </p:spTree>
    <p:extLst>
      <p:ext uri="{BB962C8B-B14F-4D97-AF65-F5344CB8AC3E}">
        <p14:creationId xmlns:p14="http://schemas.microsoft.com/office/powerpoint/2010/main" val="18966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96782-AF1C-CAA8-8332-77C19893B6C2}"/>
              </a:ext>
            </a:extLst>
          </p:cNvPr>
          <p:cNvPicPr>
            <a:picLocks noChangeAspect="1"/>
          </p:cNvPicPr>
          <p:nvPr/>
        </p:nvPicPr>
        <p:blipFill>
          <a:blip r:embed="rId2"/>
          <a:stretch>
            <a:fillRect/>
          </a:stretch>
        </p:blipFill>
        <p:spPr>
          <a:xfrm>
            <a:off x="2031791" y="1040330"/>
            <a:ext cx="8128418" cy="5315223"/>
          </a:xfrm>
          <a:prstGeom prst="rect">
            <a:avLst/>
          </a:prstGeom>
        </p:spPr>
      </p:pic>
      <p:sp>
        <p:nvSpPr>
          <p:cNvPr id="6" name="Content Placeholder 2">
            <a:extLst>
              <a:ext uri="{FF2B5EF4-FFF2-40B4-BE49-F238E27FC236}">
                <a16:creationId xmlns:a16="http://schemas.microsoft.com/office/drawing/2014/main" id="{2FB31A1A-6F73-78AC-151D-68AE6C82D1D4}"/>
              </a:ext>
            </a:extLst>
          </p:cNvPr>
          <p:cNvSpPr txBox="1">
            <a:spLocks/>
          </p:cNvSpPr>
          <p:nvPr/>
        </p:nvSpPr>
        <p:spPr>
          <a:xfrm>
            <a:off x="1104579" y="447211"/>
            <a:ext cx="6492240" cy="51329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Fine-Tuning a Transformer Model</a:t>
            </a:r>
          </a:p>
        </p:txBody>
      </p:sp>
    </p:spTree>
    <p:extLst>
      <p:ext uri="{BB962C8B-B14F-4D97-AF65-F5344CB8AC3E}">
        <p14:creationId xmlns:p14="http://schemas.microsoft.com/office/powerpoint/2010/main" val="326418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and AI</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8409" y="312420"/>
            <a:ext cx="2743200" cy="2057400"/>
          </a:xfrm>
        </p:spPr>
      </p:pic>
      <p:sp>
        <p:nvSpPr>
          <p:cNvPr id="4" name="Text Placeholder 3"/>
          <p:cNvSpPr>
            <a:spLocks noGrp="1"/>
          </p:cNvSpPr>
          <p:nvPr>
            <p:ph type="body" sz="half" idx="2"/>
          </p:nvPr>
        </p:nvSpPr>
        <p:spPr/>
        <p:txBody>
          <a:bodyPr>
            <a:normAutofit/>
          </a:bodyPr>
          <a:lstStyle/>
          <a:p>
            <a:r>
              <a:rPr lang="en-US" sz="2400" dirty="0"/>
              <a:t>Advances in ML dramatically improve quality of image classification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685" y="2087880"/>
            <a:ext cx="3152775" cy="167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175" y="594359"/>
            <a:ext cx="2857500" cy="18764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774" y="4439425"/>
            <a:ext cx="2743200" cy="2057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900" y="3836137"/>
            <a:ext cx="2857500" cy="21431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4399" y="4389438"/>
            <a:ext cx="2857500" cy="2200275"/>
          </a:xfrm>
          <a:prstGeom prst="rect">
            <a:avLst/>
          </a:prstGeom>
        </p:spPr>
      </p:pic>
      <p:pic>
        <p:nvPicPr>
          <p:cNvPr id="11" name="Picture 4" descr="Image result for cat video youtu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2154" y="2247514"/>
            <a:ext cx="2625047" cy="182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2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3"/>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ct val="100000"/>
            </a:pPr>
            <a:r>
              <a:rPr lang="en-US" sz="4000" dirty="0"/>
              <a:t>Which histories are improving predictions?</a:t>
            </a:r>
            <a:endParaRPr sz="4000" dirty="0"/>
          </a:p>
        </p:txBody>
      </p:sp>
      <p:grpSp>
        <p:nvGrpSpPr>
          <p:cNvPr id="498" name="Google Shape;498;p33"/>
          <p:cNvGrpSpPr/>
          <p:nvPr/>
        </p:nvGrpSpPr>
        <p:grpSpPr>
          <a:xfrm>
            <a:off x="148999" y="2063750"/>
            <a:ext cx="11994964" cy="4718046"/>
            <a:chOff x="297998" y="4127500"/>
            <a:chExt cx="23989927" cy="9436092"/>
          </a:xfrm>
        </p:grpSpPr>
        <p:sp>
          <p:nvSpPr>
            <p:cNvPr id="499" name="Google Shape;499;p33"/>
            <p:cNvSpPr txBox="1"/>
            <p:nvPr/>
          </p:nvSpPr>
          <p:spPr>
            <a:xfrm>
              <a:off x="1169675" y="4127500"/>
              <a:ext cx="23071200" cy="22986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These clusters (omitted by standard models) are also predictive of gender:</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nvGrpSpPr>
            <p:cNvPr id="500" name="Google Shape;500;p33"/>
            <p:cNvGrpSpPr/>
            <p:nvPr/>
          </p:nvGrpSpPr>
          <p:grpSpPr>
            <a:xfrm>
              <a:off x="298000" y="5621975"/>
              <a:ext cx="23685267" cy="1905000"/>
              <a:chOff x="298000" y="5621975"/>
              <a:chExt cx="23685267" cy="1905000"/>
            </a:xfrm>
          </p:grpSpPr>
          <p:sp>
            <p:nvSpPr>
              <p:cNvPr id="501" name="Google Shape;501;p33"/>
              <p:cNvSpPr/>
              <p:nvPr/>
            </p:nvSpPr>
            <p:spPr>
              <a:xfrm>
                <a:off x="4235214" y="5850576"/>
                <a:ext cx="9857544" cy="1146227"/>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02" name="Google Shape;502;p33"/>
              <p:cNvSpPr txBox="1"/>
              <p:nvPr/>
            </p:nvSpPr>
            <p:spPr>
              <a:xfrm>
                <a:off x="4343592" y="6108463"/>
                <a:ext cx="9641486"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Manager</a:t>
                </a:r>
                <a:endParaRPr kumimoji="0" sz="7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33"/>
              <p:cNvSpPr txBox="1"/>
              <p:nvPr/>
            </p:nvSpPr>
            <p:spPr>
              <a:xfrm>
                <a:off x="298000" y="5621975"/>
                <a:ext cx="3644700" cy="19050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Coarse-grained current job:</a:t>
                </a:r>
                <a:endParaRPr kumimoji="0" sz="2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04" name="Google Shape;504;p33"/>
              <p:cNvSpPr/>
              <p:nvPr/>
            </p:nvSpPr>
            <p:spPr>
              <a:xfrm>
                <a:off x="14878455" y="5850576"/>
                <a:ext cx="5633271" cy="1146227"/>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05" name="Google Shape;505;p33"/>
              <p:cNvSpPr txBox="1"/>
              <p:nvPr/>
            </p:nvSpPr>
            <p:spPr>
              <a:xfrm>
                <a:off x="15245185" y="6108453"/>
                <a:ext cx="5041620" cy="595034"/>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Office / Admin Support</a:t>
                </a:r>
                <a:endParaRPr kumimoji="0" sz="700" b="1"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6" name="Google Shape;506;p33"/>
              <p:cNvGrpSpPr/>
              <p:nvPr/>
            </p:nvGrpSpPr>
            <p:grpSpPr>
              <a:xfrm>
                <a:off x="21297458" y="5850576"/>
                <a:ext cx="2685809" cy="1146227"/>
                <a:chOff x="959587" y="629719"/>
                <a:chExt cx="3024900" cy="1409700"/>
              </a:xfrm>
            </p:grpSpPr>
            <p:sp>
              <p:nvSpPr>
                <p:cNvPr id="507" name="Google Shape;507;p33"/>
                <p:cNvSpPr/>
                <p:nvPr/>
              </p:nvSpPr>
              <p:spPr>
                <a:xfrm>
                  <a:off x="959587" y="629719"/>
                  <a:ext cx="3024900" cy="14097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08" name="Google Shape;508;p33"/>
                <p:cNvSpPr txBox="1"/>
                <p:nvPr/>
              </p:nvSpPr>
              <p:spPr>
                <a:xfrm>
                  <a:off x="1156510" y="946873"/>
                  <a:ext cx="2707200" cy="73180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Sales</a:t>
                  </a:r>
                  <a:endParaRPr kumimoji="0" sz="700" b="1"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09" name="Google Shape;509;p33"/>
            <p:cNvGrpSpPr/>
            <p:nvPr/>
          </p:nvGrpSpPr>
          <p:grpSpPr>
            <a:xfrm>
              <a:off x="297998" y="6979858"/>
              <a:ext cx="23989927" cy="6583734"/>
              <a:chOff x="297998" y="6979858"/>
              <a:chExt cx="23989927" cy="6583734"/>
            </a:xfrm>
          </p:grpSpPr>
          <p:sp>
            <p:nvSpPr>
              <p:cNvPr id="510" name="Google Shape;510;p33"/>
              <p:cNvSpPr txBox="1"/>
              <p:nvPr/>
            </p:nvSpPr>
            <p:spPr>
              <a:xfrm>
                <a:off x="297998" y="8898576"/>
                <a:ext cx="3617990" cy="3638700"/>
              </a:xfrm>
              <a:prstGeom prst="rect">
                <a:avLst/>
              </a:prstGeom>
              <a:noFill/>
              <a:ln>
                <a:noFill/>
              </a:ln>
            </p:spPr>
            <p:txBody>
              <a:bodyPr spcFirstLastPara="1" wrap="square" lIns="25400" tIns="25400" rIns="25400" bIns="25400" anchor="t" anchorCtr="0">
                <a:normAutofit/>
              </a:bodyPr>
              <a:lstStyle/>
              <a:p>
                <a:pPr marL="0" marR="0" lvl="0" indent="0" algn="ctr" defTabSz="457200" rtl="0" eaLnBrk="1" fontAlgn="auto" latinLnBrk="0" hangingPunct="1">
                  <a:lnSpc>
                    <a:spcPct val="100000"/>
                  </a:lnSpc>
                  <a:spcBef>
                    <a:spcPts val="0"/>
                  </a:spcBef>
                  <a:spcAft>
                    <a:spcPts val="0"/>
                  </a:spcAft>
                  <a:buClr>
                    <a:srgbClr val="000000"/>
                  </a:buClr>
                  <a:buSzPts val="5500"/>
                  <a:buFontTx/>
                  <a:buNone/>
                  <a:tabLst/>
                  <a:defRPr/>
                </a:pPr>
                <a:r>
                  <a:rPr kumimoji="0" lang="en-US" sz="20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Subdivisions based on representations of history:</a:t>
                </a:r>
                <a:endParaRPr kumimoji="0" sz="20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511" name="Google Shape;511;p33"/>
              <p:cNvSpPr/>
              <p:nvPr/>
            </p:nvSpPr>
            <p:spPr>
              <a:xfrm>
                <a:off x="6015917" y="10848448"/>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12" name="Google Shape;512;p33"/>
              <p:cNvSpPr txBox="1"/>
              <p:nvPr/>
            </p:nvSpPr>
            <p:spPr>
              <a:xfrm>
                <a:off x="5880900" y="11628632"/>
                <a:ext cx="3191504" cy="10874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cook, housekeeper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13" name="Google Shape;513;p33"/>
              <p:cNvCxnSpPr/>
              <p:nvPr/>
            </p:nvCxnSpPr>
            <p:spPr>
              <a:xfrm>
                <a:off x="7498500" y="7024192"/>
                <a:ext cx="0" cy="3821700"/>
              </a:xfrm>
              <a:prstGeom prst="straightConnector1">
                <a:avLst/>
              </a:prstGeom>
              <a:noFill/>
              <a:ln w="38100" cap="flat" cmpd="sng">
                <a:solidFill>
                  <a:srgbClr val="000000"/>
                </a:solidFill>
                <a:prstDash val="solid"/>
                <a:round/>
                <a:headEnd type="none" w="med" len="med"/>
                <a:tailEnd type="triangle" w="med" len="med"/>
              </a:ln>
            </p:spPr>
          </p:cxnSp>
          <p:sp>
            <p:nvSpPr>
              <p:cNvPr id="514" name="Google Shape;514;p33"/>
              <p:cNvSpPr/>
              <p:nvPr/>
            </p:nvSpPr>
            <p:spPr>
              <a:xfrm>
                <a:off x="4315142" y="7794473"/>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15" name="Google Shape;515;p33"/>
              <p:cNvSpPr txBox="1"/>
              <p:nvPr/>
            </p:nvSpPr>
            <p:spPr>
              <a:xfrm>
                <a:off x="4180126" y="7888908"/>
                <a:ext cx="3191400" cy="207236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software developer,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electrical engineer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16" name="Google Shape;516;p33"/>
              <p:cNvCxnSpPr/>
              <p:nvPr/>
            </p:nvCxnSpPr>
            <p:spPr>
              <a:xfrm>
                <a:off x="5775575" y="6979858"/>
                <a:ext cx="0" cy="836700"/>
              </a:xfrm>
              <a:prstGeom prst="straightConnector1">
                <a:avLst/>
              </a:prstGeom>
              <a:noFill/>
              <a:ln w="38100" cap="flat" cmpd="sng">
                <a:solidFill>
                  <a:srgbClr val="000000"/>
                </a:solidFill>
                <a:prstDash val="solid"/>
                <a:round/>
                <a:headEnd type="none" w="med" len="med"/>
                <a:tailEnd type="triangle" w="med" len="med"/>
              </a:ln>
            </p:spPr>
          </p:cxnSp>
          <p:sp>
            <p:nvSpPr>
              <p:cNvPr id="517" name="Google Shape;517;p33"/>
              <p:cNvSpPr/>
              <p:nvPr/>
            </p:nvSpPr>
            <p:spPr>
              <a:xfrm>
                <a:off x="9575159" y="10848448"/>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18" name="Google Shape;518;p33"/>
              <p:cNvSpPr txBox="1"/>
              <p:nvPr/>
            </p:nvSpPr>
            <p:spPr>
              <a:xfrm>
                <a:off x="9440142" y="11400154"/>
                <a:ext cx="3191400" cy="157992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truck driver, machine operator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19" name="Google Shape;519;p33"/>
              <p:cNvCxnSpPr/>
              <p:nvPr/>
            </p:nvCxnSpPr>
            <p:spPr>
              <a:xfrm>
                <a:off x="11003700" y="7024192"/>
                <a:ext cx="0" cy="3821700"/>
              </a:xfrm>
              <a:prstGeom prst="straightConnector1">
                <a:avLst/>
              </a:prstGeom>
              <a:noFill/>
              <a:ln w="38100" cap="flat" cmpd="sng">
                <a:solidFill>
                  <a:srgbClr val="000000"/>
                </a:solidFill>
                <a:prstDash val="solid"/>
                <a:round/>
                <a:headEnd type="none" w="med" len="med"/>
                <a:tailEnd type="triangle" w="med" len="med"/>
              </a:ln>
            </p:spPr>
          </p:cxnSp>
          <p:sp>
            <p:nvSpPr>
              <p:cNvPr id="520" name="Google Shape;520;p33"/>
              <p:cNvSpPr/>
              <p:nvPr/>
            </p:nvSpPr>
            <p:spPr>
              <a:xfrm>
                <a:off x="7744142" y="7794398"/>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21" name="Google Shape;521;p33"/>
              <p:cNvSpPr txBox="1"/>
              <p:nvPr/>
            </p:nvSpPr>
            <p:spPr>
              <a:xfrm>
                <a:off x="7609126" y="7888834"/>
                <a:ext cx="3191400" cy="207236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appliance repairer, electrical equip. repairer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22" name="Google Shape;522;p33"/>
              <p:cNvCxnSpPr/>
              <p:nvPr/>
            </p:nvCxnSpPr>
            <p:spPr>
              <a:xfrm>
                <a:off x="9182417" y="6979858"/>
                <a:ext cx="0" cy="836700"/>
              </a:xfrm>
              <a:prstGeom prst="straightConnector1">
                <a:avLst/>
              </a:prstGeom>
              <a:noFill/>
              <a:ln w="38100" cap="flat" cmpd="sng">
                <a:solidFill>
                  <a:srgbClr val="000000"/>
                </a:solidFill>
                <a:prstDash val="solid"/>
                <a:round/>
                <a:headEnd type="none" w="med" len="med"/>
                <a:tailEnd type="triangle" w="med" len="med"/>
              </a:ln>
            </p:spPr>
          </p:cxnSp>
          <p:sp>
            <p:nvSpPr>
              <p:cNvPr id="523" name="Google Shape;523;p33"/>
              <p:cNvSpPr/>
              <p:nvPr/>
            </p:nvSpPr>
            <p:spPr>
              <a:xfrm>
                <a:off x="11325542" y="7794398"/>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24" name="Google Shape;524;p33"/>
              <p:cNvSpPr txBox="1"/>
              <p:nvPr/>
            </p:nvSpPr>
            <p:spPr>
              <a:xfrm>
                <a:off x="11190526" y="8498382"/>
                <a:ext cx="3191504" cy="1087478"/>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cashier, homemaker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25" name="Google Shape;525;p33"/>
              <p:cNvCxnSpPr/>
              <p:nvPr/>
            </p:nvCxnSpPr>
            <p:spPr>
              <a:xfrm>
                <a:off x="12687617" y="6979858"/>
                <a:ext cx="0" cy="836700"/>
              </a:xfrm>
              <a:prstGeom prst="straightConnector1">
                <a:avLst/>
              </a:prstGeom>
              <a:noFill/>
              <a:ln w="38100" cap="flat" cmpd="sng">
                <a:solidFill>
                  <a:srgbClr val="000000"/>
                </a:solidFill>
                <a:prstDash val="solid"/>
                <a:round/>
                <a:headEnd type="none" w="med" len="med"/>
                <a:tailEnd type="triangle" w="med" len="med"/>
              </a:ln>
            </p:spPr>
          </p:cxnSp>
          <p:grpSp>
            <p:nvGrpSpPr>
              <p:cNvPr id="526" name="Google Shape;526;p33"/>
              <p:cNvGrpSpPr/>
              <p:nvPr/>
            </p:nvGrpSpPr>
            <p:grpSpPr>
              <a:xfrm>
                <a:off x="15991125" y="7794398"/>
                <a:ext cx="3191503" cy="2715144"/>
                <a:chOff x="701427" y="938111"/>
                <a:chExt cx="6102300" cy="2949000"/>
              </a:xfrm>
            </p:grpSpPr>
            <p:sp>
              <p:nvSpPr>
                <p:cNvPr id="527" name="Google Shape;527;p33"/>
                <p:cNvSpPr/>
                <p:nvPr/>
              </p:nvSpPr>
              <p:spPr>
                <a:xfrm>
                  <a:off x="959585" y="938111"/>
                  <a:ext cx="5584800" cy="2949000"/>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28" name="Google Shape;528;p33"/>
                <p:cNvSpPr txBox="1"/>
                <p:nvPr/>
              </p:nvSpPr>
              <p:spPr>
                <a:xfrm>
                  <a:off x="701427" y="1454462"/>
                  <a:ext cx="6102300" cy="1715999"/>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child care worker,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bank teller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cxnSp>
            <p:nvCxnSpPr>
              <p:cNvPr id="529" name="Google Shape;529;p33"/>
              <p:cNvCxnSpPr/>
              <p:nvPr/>
            </p:nvCxnSpPr>
            <p:spPr>
              <a:xfrm>
                <a:off x="17564417" y="6979858"/>
                <a:ext cx="0" cy="836700"/>
              </a:xfrm>
              <a:prstGeom prst="straightConnector1">
                <a:avLst/>
              </a:prstGeom>
              <a:noFill/>
              <a:ln w="38100" cap="flat" cmpd="sng">
                <a:solidFill>
                  <a:srgbClr val="000000"/>
                </a:solidFill>
                <a:prstDash val="solid"/>
                <a:round/>
                <a:headEnd type="none" w="med" len="med"/>
                <a:tailEnd type="triangle" w="med" len="med"/>
              </a:ln>
            </p:spPr>
          </p:cxnSp>
          <p:sp>
            <p:nvSpPr>
              <p:cNvPr id="530" name="Google Shape;530;p33"/>
              <p:cNvSpPr/>
              <p:nvPr/>
            </p:nvSpPr>
            <p:spPr>
              <a:xfrm>
                <a:off x="21231542" y="7794398"/>
                <a:ext cx="2920850" cy="2715144"/>
              </a:xfrm>
              <a:prstGeom prst="roundRect">
                <a:avLst>
                  <a:gd name="adj" fmla="val 14707"/>
                </a:avLst>
              </a:prstGeom>
              <a:solidFill>
                <a:srgbClr val="D5D5D5"/>
              </a:solidFill>
              <a:ln w="254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3200"/>
                  <a:buFontTx/>
                  <a:buNone/>
                  <a:tabLst/>
                  <a:defRPr/>
                </a:pPr>
                <a:endParaRPr kumimoji="0" sz="16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531" name="Google Shape;531;p33"/>
              <p:cNvSpPr txBox="1"/>
              <p:nvPr/>
            </p:nvSpPr>
            <p:spPr>
              <a:xfrm>
                <a:off x="21096525" y="8269904"/>
                <a:ext cx="3191400" cy="1579920"/>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child care worker,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homemaker</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cxnSp>
            <p:nvCxnSpPr>
              <p:cNvPr id="532" name="Google Shape;532;p33"/>
              <p:cNvCxnSpPr/>
              <p:nvPr/>
            </p:nvCxnSpPr>
            <p:spPr>
              <a:xfrm>
                <a:off x="22746017" y="6979858"/>
                <a:ext cx="0" cy="836700"/>
              </a:xfrm>
              <a:prstGeom prst="straightConnector1">
                <a:avLst/>
              </a:prstGeom>
              <a:noFill/>
              <a:ln w="38100" cap="flat" cmpd="sng">
                <a:solidFill>
                  <a:srgbClr val="000000"/>
                </a:solidFill>
                <a:prstDash val="solid"/>
                <a:round/>
                <a:headEnd type="none" w="med" len="med"/>
                <a:tailEnd type="triangle" w="med" len="med"/>
              </a:ln>
            </p:spPr>
          </p:cxnSp>
          <p:sp>
            <p:nvSpPr>
              <p:cNvPr id="533" name="Google Shape;533;p33"/>
              <p:cNvSpPr txBox="1"/>
              <p:nvPr/>
            </p:nvSpPr>
            <p:spPr>
              <a:xfrm>
                <a:off x="4795638" y="9996204"/>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11%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4" name="Google Shape;534;p33"/>
              <p:cNvSpPr txBox="1"/>
              <p:nvPr/>
            </p:nvSpPr>
            <p:spPr>
              <a:xfrm>
                <a:off x="8378150" y="100201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8%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5" name="Google Shape;535;p33"/>
              <p:cNvSpPr txBox="1"/>
              <p:nvPr/>
            </p:nvSpPr>
            <p:spPr>
              <a:xfrm>
                <a:off x="11945238" y="99898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93%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6" name="Google Shape;536;p33"/>
              <p:cNvSpPr txBox="1"/>
              <p:nvPr/>
            </p:nvSpPr>
            <p:spPr>
              <a:xfrm>
                <a:off x="6625550" y="130681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44%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7" name="Google Shape;537;p33"/>
              <p:cNvSpPr txBox="1"/>
              <p:nvPr/>
            </p:nvSpPr>
            <p:spPr>
              <a:xfrm>
                <a:off x="10054550" y="130681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7%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8" name="Google Shape;538;p33"/>
              <p:cNvSpPr txBox="1"/>
              <p:nvPr/>
            </p:nvSpPr>
            <p:spPr>
              <a:xfrm>
                <a:off x="16692575" y="99898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93%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539" name="Google Shape;539;p33"/>
              <p:cNvSpPr txBox="1"/>
              <p:nvPr/>
            </p:nvSpPr>
            <p:spPr>
              <a:xfrm>
                <a:off x="21797975" y="9989896"/>
                <a:ext cx="1788600" cy="487312"/>
              </a:xfrm>
              <a:prstGeom prst="rect">
                <a:avLst/>
              </a:prstGeom>
              <a:noFill/>
              <a:ln>
                <a:noFill/>
              </a:ln>
            </p:spPr>
            <p:txBody>
              <a:bodyPr spcFirstLastPara="1" wrap="square" lIns="25400" tIns="25400" rIns="25400" bIns="25400" anchor="ctr"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3200"/>
                  <a:buFontTx/>
                  <a:buNone/>
                  <a:tabLst/>
                  <a:defRPr/>
                </a:pPr>
                <a:r>
                  <a:rPr kumimoji="0" lang="en-US"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82% F</a:t>
                </a:r>
                <a:endParaRPr kumimoji="0" sz="125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grpSp>
      </p:grpSp>
      <p:sp>
        <p:nvSpPr>
          <p:cNvPr id="540" name="Google Shape;540;p33"/>
          <p:cNvSpPr txBox="1"/>
          <p:nvPr/>
        </p:nvSpPr>
        <p:spPr>
          <a:xfrm>
            <a:off x="622938" y="1111250"/>
            <a:ext cx="11535600" cy="94095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Clustering representations allows us to interpret the aspects of history that improve wage predictions.</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245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32"/>
          <p:cNvPicPr preferRelativeResize="0"/>
          <p:nvPr/>
        </p:nvPicPr>
        <p:blipFill>
          <a:blip r:embed="rId3">
            <a:alphaModFix/>
          </a:blip>
          <a:stretch>
            <a:fillRect/>
          </a:stretch>
        </p:blipFill>
        <p:spPr>
          <a:xfrm>
            <a:off x="1910525" y="1186950"/>
            <a:ext cx="8953188" cy="4354187"/>
          </a:xfrm>
          <a:prstGeom prst="rect">
            <a:avLst/>
          </a:prstGeom>
          <a:noFill/>
          <a:ln>
            <a:noFill/>
          </a:ln>
        </p:spPr>
      </p:pic>
      <p:sp>
        <p:nvSpPr>
          <p:cNvPr id="490" name="Google Shape;490;p32"/>
          <p:cNvSpPr txBox="1">
            <a:spLocks noGrp="1"/>
          </p:cNvSpPr>
          <p:nvPr>
            <p:ph type="title"/>
          </p:nvPr>
        </p:nvSpPr>
        <p:spPr>
          <a:xfrm>
            <a:off x="603250" y="539750"/>
            <a:ext cx="10985550" cy="717600"/>
          </a:xfrm>
          <a:prstGeom prst="rect">
            <a:avLst/>
          </a:prstGeom>
          <a:noFill/>
          <a:ln>
            <a:noFill/>
          </a:ln>
        </p:spPr>
        <p:txBody>
          <a:bodyPr spcFirstLastPara="1" wrap="square" lIns="25400" tIns="25400" rIns="25400" bIns="25400" anchor="t" anchorCtr="0">
            <a:noAutofit/>
          </a:bodyPr>
          <a:lstStyle/>
          <a:p>
            <a:pPr>
              <a:buSzPts val="8500"/>
            </a:pPr>
            <a:r>
              <a:rPr lang="en-US" sz="4400" dirty="0"/>
              <a:t>Decomposing wage gap</a:t>
            </a:r>
            <a:endParaRPr sz="4400" dirty="0"/>
          </a:p>
        </p:txBody>
      </p:sp>
      <p:sp>
        <p:nvSpPr>
          <p:cNvPr id="491" name="Google Shape;491;p32"/>
          <p:cNvSpPr txBox="1"/>
          <p:nvPr/>
        </p:nvSpPr>
        <p:spPr>
          <a:xfrm>
            <a:off x="525938" y="1257350"/>
            <a:ext cx="11535600" cy="13398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Unexplained wage ratio:</a:t>
            </a:r>
            <a:endParaRPr kumimoji="0" sz="25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492" name="Google Shape;492;p32"/>
          <p:cNvSpPr txBox="1"/>
          <p:nvPr/>
        </p:nvSpPr>
        <p:spPr>
          <a:xfrm>
            <a:off x="603250" y="5686338"/>
            <a:ext cx="11535600" cy="1149300"/>
          </a:xfrm>
          <a:prstGeom prst="rect">
            <a:avLst/>
          </a:prstGeom>
          <a:noFill/>
          <a:ln>
            <a:noFill/>
          </a:ln>
        </p:spPr>
        <p:txBody>
          <a:bodyPr spcFirstLastPara="1" wrap="square" lIns="25400" tIns="25400" rIns="25400" bIns="25400" anchor="t" anchorCtr="0">
            <a:normAutofit/>
          </a:bodyPr>
          <a:lstStyle/>
          <a:p>
            <a:pPr marL="0" marR="0" lvl="0" indent="0" algn="l" defTabSz="457200" rtl="0" eaLnBrk="1" fontAlgn="auto" latinLnBrk="0" hangingPunct="1">
              <a:lnSpc>
                <a:spcPct val="100000"/>
              </a:lnSpc>
              <a:spcBef>
                <a:spcPts val="0"/>
              </a:spcBef>
              <a:spcAft>
                <a:spcPts val="0"/>
              </a:spcAft>
              <a:buClr>
                <a:srgbClr val="000000"/>
              </a:buClr>
              <a:buSzPts val="5500"/>
              <a:buFontTx/>
              <a:buNone/>
              <a:tabLst/>
              <a:defRPr/>
            </a:pPr>
            <a:r>
              <a:rPr kumimoji="0" lang="en-US" sz="25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CAREER's representation of history explains ~25% of remaining wage gap when representation of history is not included between 1995-2018.</a:t>
            </a:r>
            <a:endParaRPr kumimoji="0" sz="25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and AI</a:t>
            </a:r>
          </a:p>
        </p:txBody>
      </p:sp>
      <p:sp>
        <p:nvSpPr>
          <p:cNvPr id="4" name="Text Placeholder 3"/>
          <p:cNvSpPr>
            <a:spLocks noGrp="1"/>
          </p:cNvSpPr>
          <p:nvPr>
            <p:ph type="body" sz="half" idx="2"/>
          </p:nvPr>
        </p:nvSpPr>
        <p:spPr/>
        <p:txBody>
          <a:bodyPr>
            <a:normAutofit/>
          </a:bodyPr>
          <a:lstStyle/>
          <a:p>
            <a:endParaRPr lang="en-US" sz="2400" dirty="0"/>
          </a:p>
          <a:p>
            <a:r>
              <a:rPr lang="en-US" sz="2400" dirty="0"/>
              <a:t>Neural nets figure out what features of image are important</a:t>
            </a:r>
          </a:p>
          <a:p>
            <a:r>
              <a:rPr lang="en-US" sz="2400" dirty="0"/>
              <a:t>Features can be used to classify images</a:t>
            </a:r>
          </a:p>
          <a:p>
            <a:r>
              <a:rPr lang="en-US" sz="2400" dirty="0"/>
              <a:t>Relies on stability</a:t>
            </a:r>
          </a:p>
        </p:txBody>
      </p:sp>
      <p:pic>
        <p:nvPicPr>
          <p:cNvPr id="11" name="Picture 4" descr="Image result for cat video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496" y="1209743"/>
            <a:ext cx="2625047" cy="182199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8048171" y="1930400"/>
            <a:ext cx="1277257"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862457" y="1845100"/>
            <a:ext cx="1748972" cy="830997"/>
          </a:xfrm>
          <a:prstGeom prst="rect">
            <a:avLst/>
          </a:prstGeom>
          <a:noFill/>
        </p:spPr>
        <p:txBody>
          <a:bodyPr wrap="square" rtlCol="0">
            <a:spAutoFit/>
          </a:bodyPr>
          <a:lstStyle/>
          <a:p>
            <a:r>
              <a:rPr lang="en-US" sz="4800" dirty="0"/>
              <a:t>X</a:t>
            </a:r>
            <a:r>
              <a:rPr lang="en-US" sz="4800" baseline="-25000" dirty="0"/>
              <a:t>i</a:t>
            </a:r>
            <a:endParaRPr lang="en-US" sz="4800" dirty="0"/>
          </a:p>
        </p:txBody>
      </p:sp>
      <mc:AlternateContent xmlns:mc="http://schemas.openxmlformats.org/markup-compatibility/2006" xmlns:a14="http://schemas.microsoft.com/office/drawing/2010/main">
        <mc:Choice Requires="a14">
          <p:sp>
            <p:nvSpPr>
              <p:cNvPr id="15" name="TextBox 14"/>
              <p:cNvSpPr txBox="1"/>
              <p:nvPr/>
            </p:nvSpPr>
            <p:spPr>
              <a:xfrm>
                <a:off x="5430619" y="4089213"/>
                <a:ext cx="4838238" cy="2215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600" b="0" i="1" smtClean="0">
                              <a:latin typeface="Cambria Math" panose="02040503050406030204" pitchFamily="18" charset="0"/>
                            </a:rPr>
                          </m:ctrlPr>
                        </m:funcPr>
                        <m:fName>
                          <m:r>
                            <m:rPr>
                              <m:sty m:val="p"/>
                            </m:rPr>
                            <a:rPr lang="en-US" sz="3600" b="0" i="0" smtClean="0">
                              <a:latin typeface="Cambria Math" panose="02040503050406030204" pitchFamily="18" charset="0"/>
                            </a:rPr>
                            <m:t>Pr</m:t>
                          </m:r>
                        </m:fName>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𝑌</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𝐶𝐴𝑇</m:t>
                              </m:r>
                            </m:e>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𝑋</m:t>
                                  </m:r>
                                </m:e>
                                <m:sub>
                                  <m:r>
                                    <a:rPr lang="en-US" sz="3600" b="0" i="1" smtClean="0">
                                      <a:latin typeface="Cambria Math" panose="02040503050406030204" pitchFamily="18" charset="0"/>
                                    </a:rPr>
                                    <m:t>𝑖</m:t>
                                  </m:r>
                                </m:sub>
                              </m:sSub>
                            </m:e>
                          </m:d>
                        </m:e>
                      </m:func>
                      <m:r>
                        <a:rPr lang="en-US" sz="3600" b="0" i="1" smtClean="0">
                          <a:latin typeface="Cambria Math" panose="02040503050406030204" pitchFamily="18" charset="0"/>
                        </a:rPr>
                        <m:t>=.95</m:t>
                      </m:r>
                    </m:oMath>
                  </m:oMathPara>
                </a14:m>
                <a:endParaRPr lang="en-US" sz="3600" dirty="0"/>
              </a:p>
              <a:p>
                <a:pPr/>
                <a14:m>
                  <m:oMathPara xmlns:m="http://schemas.openxmlformats.org/officeDocument/2006/math">
                    <m:oMathParaPr>
                      <m:jc m:val="centerGroup"/>
                    </m:oMathParaPr>
                    <m:oMath xmlns:m="http://schemas.openxmlformats.org/officeDocument/2006/math">
                      <m:func>
                        <m:funcPr>
                          <m:ctrlPr>
                            <a:rPr lang="en-US" sz="3600" i="1">
                              <a:latin typeface="Cambria Math" panose="02040503050406030204" pitchFamily="18" charset="0"/>
                            </a:rPr>
                          </m:ctrlPr>
                        </m:funcPr>
                        <m:fName>
                          <m:r>
                            <m:rPr>
                              <m:sty m:val="p"/>
                            </m:rPr>
                            <a:rPr lang="en-US" sz="3600">
                              <a:latin typeface="Cambria Math" panose="02040503050406030204" pitchFamily="18" charset="0"/>
                            </a:rPr>
                            <m:t>Pr</m:t>
                          </m:r>
                        </m:fName>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m:t>
                              </m:r>
                              <m:r>
                                <a:rPr lang="en-US" sz="3600" b="0" i="1" smtClean="0">
                                  <a:latin typeface="Cambria Math" panose="02040503050406030204" pitchFamily="18" charset="0"/>
                                </a:rPr>
                                <m:t>𝐷𝑂𝐺</m:t>
                              </m:r>
                            </m:e>
                            <m:e>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𝑖</m:t>
                                  </m:r>
                                </m:sub>
                              </m:sSub>
                            </m:e>
                          </m:d>
                        </m:e>
                      </m:func>
                      <m:r>
                        <a:rPr lang="en-US" sz="3600" i="1">
                          <a:latin typeface="Cambria Math" panose="02040503050406030204" pitchFamily="18" charset="0"/>
                        </a:rPr>
                        <m:t>=.</m:t>
                      </m:r>
                      <m:r>
                        <a:rPr lang="en-US" sz="3600" b="0" i="1" smtClean="0">
                          <a:latin typeface="Cambria Math" panose="02040503050406030204" pitchFamily="18" charset="0"/>
                        </a:rPr>
                        <m:t>0</m:t>
                      </m:r>
                      <m:r>
                        <a:rPr lang="en-US" sz="3600" i="1">
                          <a:latin typeface="Cambria Math" panose="02040503050406030204" pitchFamily="18" charset="0"/>
                        </a:rPr>
                        <m:t>5</m:t>
                      </m:r>
                    </m:oMath>
                  </m:oMathPara>
                </a14:m>
                <a:endParaRPr lang="en-US" sz="3600" dirty="0"/>
              </a:p>
              <a:p>
                <a:endParaRPr lang="en-US" sz="3600" dirty="0"/>
              </a:p>
              <a:p>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30619" y="4089213"/>
                <a:ext cx="4838238" cy="221599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200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B69C-DD8C-4EAA-9B68-C0B6DEB6CD7E}"/>
              </a:ext>
            </a:extLst>
          </p:cNvPr>
          <p:cNvSpPr>
            <a:spLocks noGrp="1"/>
          </p:cNvSpPr>
          <p:nvPr>
            <p:ph type="title"/>
          </p:nvPr>
        </p:nvSpPr>
        <p:spPr/>
        <p:txBody>
          <a:bodyPr>
            <a:normAutofit/>
          </a:bodyPr>
          <a:lstStyle/>
          <a:p>
            <a:r>
              <a:rPr lang="en-US" sz="4400" dirty="0"/>
              <a:t>Generative AI</a:t>
            </a:r>
          </a:p>
        </p:txBody>
      </p:sp>
      <p:sp>
        <p:nvSpPr>
          <p:cNvPr id="4" name="Text Placeholder 3">
            <a:extLst>
              <a:ext uri="{FF2B5EF4-FFF2-40B4-BE49-F238E27FC236}">
                <a16:creationId xmlns:a16="http://schemas.microsoft.com/office/drawing/2014/main" id="{10C3B445-1C10-4D85-A765-DAB794AD8BDD}"/>
              </a:ext>
            </a:extLst>
          </p:cNvPr>
          <p:cNvSpPr>
            <a:spLocks noGrp="1"/>
          </p:cNvSpPr>
          <p:nvPr>
            <p:ph type="body" sz="half" idx="2"/>
          </p:nvPr>
        </p:nvSpPr>
        <p:spPr/>
        <p:txBody>
          <a:bodyPr>
            <a:normAutofit/>
          </a:bodyPr>
          <a:lstStyle/>
          <a:p>
            <a:r>
              <a:rPr lang="en-US" sz="2400" dirty="0"/>
              <a:t>Generative Adversarial Networks (GANs)</a:t>
            </a:r>
          </a:p>
          <a:p>
            <a:r>
              <a:rPr lang="en-US" sz="2400" dirty="0"/>
              <a:t>Predicting a joint distribution harder than</a:t>
            </a:r>
          </a:p>
          <a:p>
            <a:r>
              <a:rPr lang="en-US" sz="2400" dirty="0"/>
              <a:t>E[Y|X=x]</a:t>
            </a:r>
          </a:p>
          <a:p>
            <a:endParaRPr lang="en-US" sz="2400" dirty="0"/>
          </a:p>
        </p:txBody>
      </p:sp>
      <p:pic>
        <p:nvPicPr>
          <p:cNvPr id="3074" name="Picture 2" descr="Image result for generative adversarial network algorithm">
            <a:extLst>
              <a:ext uri="{FF2B5EF4-FFF2-40B4-BE49-F238E27FC236}">
                <a16:creationId xmlns:a16="http://schemas.microsoft.com/office/drawing/2014/main" id="{E1C0C6D7-B0DF-4EC9-BD5C-5E0109D6F6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8620" y="690252"/>
            <a:ext cx="6139318" cy="2672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C4CC8-F617-4061-8E53-C95DDF7B49A4}"/>
              </a:ext>
            </a:extLst>
          </p:cNvPr>
          <p:cNvPicPr>
            <a:picLocks noChangeAspect="1"/>
          </p:cNvPicPr>
          <p:nvPr/>
        </p:nvPicPr>
        <p:blipFill>
          <a:blip r:embed="rId3"/>
          <a:stretch>
            <a:fillRect/>
          </a:stretch>
        </p:blipFill>
        <p:spPr>
          <a:xfrm>
            <a:off x="5395537" y="3606887"/>
            <a:ext cx="5616883" cy="3057077"/>
          </a:xfrm>
          <a:prstGeom prst="rect">
            <a:avLst/>
          </a:prstGeom>
        </p:spPr>
      </p:pic>
    </p:spTree>
    <p:extLst>
      <p:ext uri="{BB962C8B-B14F-4D97-AF65-F5344CB8AC3E}">
        <p14:creationId xmlns:p14="http://schemas.microsoft.com/office/powerpoint/2010/main" val="26755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DC0F1-CD52-5590-1553-59AA3D37B928}"/>
              </a:ext>
            </a:extLst>
          </p:cNvPr>
          <p:cNvSpPr>
            <a:spLocks noGrp="1"/>
          </p:cNvSpPr>
          <p:nvPr>
            <p:ph type="title"/>
          </p:nvPr>
        </p:nvSpPr>
        <p:spPr>
          <a:xfrm>
            <a:off x="1097280" y="286603"/>
            <a:ext cx="10873810" cy="1450757"/>
          </a:xfrm>
        </p:spPr>
        <p:txBody>
          <a:bodyPr>
            <a:noAutofit/>
          </a:bodyPr>
          <a:lstStyle/>
          <a:p>
            <a:r>
              <a:rPr lang="en-US" sz="3200" dirty="0"/>
              <a:t>Generative AI for Research/Understanding:</a:t>
            </a:r>
            <a:br>
              <a:rPr lang="en-US" sz="3200" dirty="0"/>
            </a:br>
            <a:r>
              <a:rPr lang="en-US" sz="3200" dirty="0"/>
              <a:t>Athey et al learn how profiles affect ability to get loans on Kiva</a:t>
            </a:r>
          </a:p>
        </p:txBody>
      </p:sp>
      <p:pic>
        <p:nvPicPr>
          <p:cNvPr id="7" name="Picture 6">
            <a:extLst>
              <a:ext uri="{FF2B5EF4-FFF2-40B4-BE49-F238E27FC236}">
                <a16:creationId xmlns:a16="http://schemas.microsoft.com/office/drawing/2014/main" id="{EB981E41-3137-FF24-785E-575462A2F125}"/>
              </a:ext>
            </a:extLst>
          </p:cNvPr>
          <p:cNvPicPr>
            <a:picLocks noChangeAspect="1"/>
          </p:cNvPicPr>
          <p:nvPr/>
        </p:nvPicPr>
        <p:blipFill>
          <a:blip r:embed="rId2"/>
          <a:stretch>
            <a:fillRect/>
          </a:stretch>
        </p:blipFill>
        <p:spPr>
          <a:xfrm>
            <a:off x="1097280" y="1844176"/>
            <a:ext cx="9560195" cy="4329902"/>
          </a:xfrm>
          <a:prstGeom prst="rect">
            <a:avLst/>
          </a:prstGeom>
        </p:spPr>
      </p:pic>
    </p:spTree>
    <p:extLst>
      <p:ext uri="{BB962C8B-B14F-4D97-AF65-F5344CB8AC3E}">
        <p14:creationId xmlns:p14="http://schemas.microsoft.com/office/powerpoint/2010/main" val="415568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C7D0-2718-BD69-9ABD-EB0CC69C8146}"/>
              </a:ext>
            </a:extLst>
          </p:cNvPr>
          <p:cNvSpPr>
            <a:spLocks noGrp="1"/>
          </p:cNvSpPr>
          <p:nvPr>
            <p:ph type="title"/>
          </p:nvPr>
        </p:nvSpPr>
        <p:spPr/>
        <p:txBody>
          <a:bodyPr>
            <a:normAutofit/>
          </a:bodyPr>
          <a:lstStyle/>
          <a:p>
            <a:r>
              <a:rPr lang="en-US" sz="4800" dirty="0"/>
              <a:t>Using AI for Economic Research</a:t>
            </a:r>
          </a:p>
        </p:txBody>
      </p:sp>
      <p:sp>
        <p:nvSpPr>
          <p:cNvPr id="3" name="Content Placeholder 2">
            <a:extLst>
              <a:ext uri="{FF2B5EF4-FFF2-40B4-BE49-F238E27FC236}">
                <a16:creationId xmlns:a16="http://schemas.microsoft.com/office/drawing/2014/main" id="{921E3559-89E1-E379-318A-81A0B950FA39}"/>
              </a:ext>
            </a:extLst>
          </p:cNvPr>
          <p:cNvSpPr>
            <a:spLocks noGrp="1"/>
          </p:cNvSpPr>
          <p:nvPr>
            <p:ph idx="1"/>
          </p:nvPr>
        </p:nvSpPr>
        <p:spPr>
          <a:xfrm>
            <a:off x="4778828" y="166187"/>
            <a:ext cx="6492240" cy="6069199"/>
          </a:xfrm>
        </p:spPr>
        <p:txBody>
          <a:bodyPr>
            <a:normAutofit/>
          </a:bodyPr>
          <a:lstStyle/>
          <a:p>
            <a:r>
              <a:rPr lang="en-US" dirty="0"/>
              <a:t>Fairness/discrimination and the use of images: </a:t>
            </a:r>
          </a:p>
          <a:p>
            <a:pPr lvl="1"/>
            <a:r>
              <a:rPr lang="en-US" dirty="0"/>
              <a:t>Understanding image components: Athey et al 2022 (Kiva)</a:t>
            </a:r>
          </a:p>
          <a:p>
            <a:pPr lvl="2"/>
            <a:r>
              <a:rPr lang="en-US" b="1" dirty="0"/>
              <a:t>Extract image features</a:t>
            </a:r>
            <a:r>
              <a:rPr lang="en-US" dirty="0"/>
              <a:t>, analyze their impact on getting funded, repayment</a:t>
            </a:r>
          </a:p>
          <a:p>
            <a:pPr lvl="2"/>
            <a:r>
              <a:rPr lang="en-US" dirty="0"/>
              <a:t>Distinguish between style (manipulable) and type (intrinsic)</a:t>
            </a:r>
          </a:p>
          <a:p>
            <a:pPr lvl="2"/>
            <a:r>
              <a:rPr lang="en-US" dirty="0"/>
              <a:t>Understand correlation among style and type features</a:t>
            </a:r>
          </a:p>
          <a:p>
            <a:pPr lvl="2"/>
            <a:r>
              <a:rPr lang="en-US" dirty="0"/>
              <a:t>Style (e.g. smiles) correlated with type (e.g. gender), and both correlated with lender choices</a:t>
            </a:r>
          </a:p>
          <a:p>
            <a:pPr lvl="2"/>
            <a:r>
              <a:rPr lang="en-US" b="1" dirty="0"/>
              <a:t>Experiment studying GAN-created images to isolate effect of style</a:t>
            </a:r>
          </a:p>
          <a:p>
            <a:pPr lvl="2"/>
            <a:r>
              <a:rPr lang="en-US" dirty="0"/>
              <a:t>Analyze efficiency-equity tradeoffs for counterfactual policies</a:t>
            </a:r>
          </a:p>
          <a:p>
            <a:pPr lvl="2"/>
            <a:r>
              <a:rPr lang="en-US" dirty="0"/>
              <a:t>Encourage everyone to smile?  </a:t>
            </a:r>
            <a:r>
              <a:rPr lang="en-US" dirty="0">
                <a:sym typeface="Wingdings" panose="05000000000000000000" pitchFamily="2" charset="2"/>
              </a:rPr>
              <a:t></a:t>
            </a:r>
            <a:endParaRPr lang="en-US" dirty="0"/>
          </a:p>
        </p:txBody>
      </p:sp>
      <p:sp>
        <p:nvSpPr>
          <p:cNvPr id="4" name="Text Placeholder 3">
            <a:extLst>
              <a:ext uri="{FF2B5EF4-FFF2-40B4-BE49-F238E27FC236}">
                <a16:creationId xmlns:a16="http://schemas.microsoft.com/office/drawing/2014/main" id="{35BD84E1-14D6-3377-F37F-834B8B6AFA4F}"/>
              </a:ext>
            </a:extLst>
          </p:cNvPr>
          <p:cNvSpPr>
            <a:spLocks noGrp="1"/>
          </p:cNvSpPr>
          <p:nvPr>
            <p:ph type="body" sz="half" idx="2"/>
          </p:nvPr>
        </p:nvSpPr>
        <p:spPr/>
        <p:txBody>
          <a:bodyPr/>
          <a:lstStyle/>
          <a:p>
            <a:r>
              <a:rPr lang="en-US" dirty="0"/>
              <a:t>How do images affect human choice and outcomes?</a:t>
            </a:r>
          </a:p>
          <a:p>
            <a:r>
              <a:rPr lang="en-US" dirty="0"/>
              <a:t>How can we measure and manage efficiency-equity tradeoff?</a:t>
            </a:r>
          </a:p>
        </p:txBody>
      </p:sp>
      <p:pic>
        <p:nvPicPr>
          <p:cNvPr id="5" name="Picture 4">
            <a:extLst>
              <a:ext uri="{FF2B5EF4-FFF2-40B4-BE49-F238E27FC236}">
                <a16:creationId xmlns:a16="http://schemas.microsoft.com/office/drawing/2014/main" id="{C8C6EEBA-373F-AC81-EE39-7D9707AA1881}"/>
              </a:ext>
            </a:extLst>
          </p:cNvPr>
          <p:cNvPicPr>
            <a:picLocks noChangeAspect="1"/>
          </p:cNvPicPr>
          <p:nvPr/>
        </p:nvPicPr>
        <p:blipFill>
          <a:blip r:embed="rId2"/>
          <a:stretch>
            <a:fillRect/>
          </a:stretch>
        </p:blipFill>
        <p:spPr>
          <a:xfrm>
            <a:off x="5508171" y="3128886"/>
            <a:ext cx="4542910" cy="3693768"/>
          </a:xfrm>
          <a:prstGeom prst="rect">
            <a:avLst/>
          </a:prstGeom>
        </p:spPr>
      </p:pic>
    </p:spTree>
    <p:extLst>
      <p:ext uri="{BB962C8B-B14F-4D97-AF65-F5344CB8AC3E}">
        <p14:creationId xmlns:p14="http://schemas.microsoft.com/office/powerpoint/2010/main" val="200550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DC0F1-CD52-5590-1553-59AA3D37B928}"/>
              </a:ext>
            </a:extLst>
          </p:cNvPr>
          <p:cNvSpPr>
            <a:spLocks noGrp="1"/>
          </p:cNvSpPr>
          <p:nvPr>
            <p:ph type="title"/>
          </p:nvPr>
        </p:nvSpPr>
        <p:spPr>
          <a:xfrm>
            <a:off x="1097280" y="286603"/>
            <a:ext cx="10571806" cy="1450757"/>
          </a:xfrm>
        </p:spPr>
        <p:txBody>
          <a:bodyPr>
            <a:noAutofit/>
          </a:bodyPr>
          <a:lstStyle/>
          <a:p>
            <a:r>
              <a:rPr lang="en-US" sz="3600" dirty="0"/>
              <a:t>Generative AI for Research/Understanding: </a:t>
            </a:r>
            <a:br>
              <a:rPr lang="en-US" sz="3600" dirty="0"/>
            </a:br>
            <a:r>
              <a:rPr lang="en-US" sz="3600" dirty="0"/>
              <a:t>Ludwig et al understand what judges look for in mugshots</a:t>
            </a:r>
          </a:p>
        </p:txBody>
      </p:sp>
      <p:pic>
        <p:nvPicPr>
          <p:cNvPr id="3" name="Picture 2">
            <a:extLst>
              <a:ext uri="{FF2B5EF4-FFF2-40B4-BE49-F238E27FC236}">
                <a16:creationId xmlns:a16="http://schemas.microsoft.com/office/drawing/2014/main" id="{DEB1E61C-17C9-57BF-EB2A-07AC5927C9C7}"/>
              </a:ext>
            </a:extLst>
          </p:cNvPr>
          <p:cNvPicPr>
            <a:picLocks noChangeAspect="1"/>
          </p:cNvPicPr>
          <p:nvPr/>
        </p:nvPicPr>
        <p:blipFill>
          <a:blip r:embed="rId2"/>
          <a:stretch>
            <a:fillRect/>
          </a:stretch>
        </p:blipFill>
        <p:spPr>
          <a:xfrm>
            <a:off x="1192305" y="1888662"/>
            <a:ext cx="6805521" cy="4225535"/>
          </a:xfrm>
          <a:prstGeom prst="rect">
            <a:avLst/>
          </a:prstGeom>
        </p:spPr>
      </p:pic>
      <p:sp>
        <p:nvSpPr>
          <p:cNvPr id="4" name="TextBox 3">
            <a:extLst>
              <a:ext uri="{FF2B5EF4-FFF2-40B4-BE49-F238E27FC236}">
                <a16:creationId xmlns:a16="http://schemas.microsoft.com/office/drawing/2014/main" id="{7C258A15-6740-7846-63E6-6EDEF1CF42AD}"/>
              </a:ext>
            </a:extLst>
          </p:cNvPr>
          <p:cNvSpPr txBox="1"/>
          <p:nvPr/>
        </p:nvSpPr>
        <p:spPr>
          <a:xfrm>
            <a:off x="5208494" y="1888662"/>
            <a:ext cx="3469341" cy="523220"/>
          </a:xfrm>
          <a:prstGeom prst="rect">
            <a:avLst/>
          </a:prstGeom>
          <a:noFill/>
        </p:spPr>
        <p:txBody>
          <a:bodyPr wrap="square" rtlCol="0">
            <a:spAutoFit/>
          </a:bodyPr>
          <a:lstStyle/>
          <a:p>
            <a:r>
              <a:rPr lang="en-US" sz="1400" dirty="0"/>
              <a:t>Learn judge preferences from past behavior</a:t>
            </a:r>
          </a:p>
          <a:p>
            <a:endParaRPr lang="en-US" sz="1400" dirty="0"/>
          </a:p>
        </p:txBody>
      </p:sp>
      <p:pic>
        <p:nvPicPr>
          <p:cNvPr id="8" name="Picture 7">
            <a:extLst>
              <a:ext uri="{FF2B5EF4-FFF2-40B4-BE49-F238E27FC236}">
                <a16:creationId xmlns:a16="http://schemas.microsoft.com/office/drawing/2014/main" id="{C058444F-2DC8-5C3E-E967-5A83FCCA016A}"/>
              </a:ext>
            </a:extLst>
          </p:cNvPr>
          <p:cNvPicPr>
            <a:picLocks noChangeAspect="1"/>
          </p:cNvPicPr>
          <p:nvPr/>
        </p:nvPicPr>
        <p:blipFill>
          <a:blip r:embed="rId3"/>
          <a:stretch>
            <a:fillRect/>
          </a:stretch>
        </p:blipFill>
        <p:spPr>
          <a:xfrm>
            <a:off x="7997826" y="2512277"/>
            <a:ext cx="3962604" cy="2978303"/>
          </a:xfrm>
          <a:prstGeom prst="rect">
            <a:avLst/>
          </a:prstGeom>
        </p:spPr>
      </p:pic>
    </p:spTree>
    <p:extLst>
      <p:ext uri="{BB962C8B-B14F-4D97-AF65-F5344CB8AC3E}">
        <p14:creationId xmlns:p14="http://schemas.microsoft.com/office/powerpoint/2010/main" val="338688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0007-0FE3-4DB1-8758-3639794C9FF8}"/>
              </a:ext>
            </a:extLst>
          </p:cNvPr>
          <p:cNvSpPr>
            <a:spLocks noGrp="1"/>
          </p:cNvSpPr>
          <p:nvPr>
            <p:ph type="title"/>
          </p:nvPr>
        </p:nvSpPr>
        <p:spPr/>
        <p:txBody>
          <a:bodyPr/>
          <a:lstStyle/>
          <a:p>
            <a:r>
              <a:rPr lang="en-US" dirty="0"/>
              <a:t>Generative Text: Basics</a:t>
            </a:r>
          </a:p>
        </p:txBody>
      </p:sp>
      <p:sp>
        <p:nvSpPr>
          <p:cNvPr id="4" name="Text Placeholder 1">
            <a:extLst>
              <a:ext uri="{FF2B5EF4-FFF2-40B4-BE49-F238E27FC236}">
                <a16:creationId xmlns:a16="http://schemas.microsoft.com/office/drawing/2014/main" id="{6173C3C3-64BD-4BD6-9A6C-1EFEBE336CFB}"/>
              </a:ext>
            </a:extLst>
          </p:cNvPr>
          <p:cNvSpPr txBox="1">
            <a:spLocks/>
          </p:cNvSpPr>
          <p:nvPr/>
        </p:nvSpPr>
        <p:spPr>
          <a:xfrm>
            <a:off x="688243" y="1835092"/>
            <a:ext cx="10969658" cy="447403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265" indent="-342265"/>
            <a:r>
              <a:rPr lang="en-US" b="1" dirty="0">
                <a:latin typeface="Century Gothic"/>
              </a:rPr>
              <a:t>Generative language model</a:t>
            </a:r>
            <a:r>
              <a:rPr lang="en-US" dirty="0">
                <a:latin typeface="Century Gothic"/>
              </a:rPr>
              <a:t>:</a:t>
            </a:r>
            <a:br>
              <a:rPr lang="en-US" dirty="0"/>
            </a:br>
            <a:r>
              <a:rPr lang="en-US" dirty="0">
                <a:latin typeface="Century Gothic"/>
              </a:rPr>
              <a:t>probability model that can be used to </a:t>
            </a:r>
            <a:r>
              <a:rPr lang="en-US" u="sng" dirty="0">
                <a:latin typeface="Century Gothic"/>
              </a:rPr>
              <a:t>generate</a:t>
            </a:r>
            <a:r>
              <a:rPr lang="en-US" dirty="0">
                <a:latin typeface="Century Gothic"/>
              </a:rPr>
              <a:t> text.</a:t>
            </a:r>
          </a:p>
          <a:p>
            <a:pPr marL="342265" indent="-342265"/>
            <a:r>
              <a:rPr lang="en-US" dirty="0">
                <a:latin typeface="Century Gothic"/>
              </a:rPr>
              <a:t>Given text so far, what’s most likely to come next?</a:t>
            </a:r>
          </a:p>
          <a:p>
            <a:pPr marL="342265" indent="-342265"/>
            <a:endParaRPr lang="en-US" dirty="0"/>
          </a:p>
        </p:txBody>
      </p:sp>
      <p:sp>
        <p:nvSpPr>
          <p:cNvPr id="5" name="Rectangle 4">
            <a:extLst>
              <a:ext uri="{FF2B5EF4-FFF2-40B4-BE49-F238E27FC236}">
                <a16:creationId xmlns:a16="http://schemas.microsoft.com/office/drawing/2014/main" id="{A5973679-941D-40D1-B05D-5B0BE8DF3C5B}"/>
              </a:ext>
            </a:extLst>
          </p:cNvPr>
          <p:cNvSpPr/>
          <p:nvPr/>
        </p:nvSpPr>
        <p:spPr>
          <a:xfrm>
            <a:off x="1899238" y="4047241"/>
            <a:ext cx="3603171" cy="7402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The dog chased the…</a:t>
            </a:r>
          </a:p>
        </p:txBody>
      </p:sp>
      <p:sp>
        <p:nvSpPr>
          <p:cNvPr id="6" name="Arrow: Right 5">
            <a:extLst>
              <a:ext uri="{FF2B5EF4-FFF2-40B4-BE49-F238E27FC236}">
                <a16:creationId xmlns:a16="http://schemas.microsoft.com/office/drawing/2014/main" id="{6F11C8B5-D3E6-4205-BE41-94839B5B67D3}"/>
              </a:ext>
            </a:extLst>
          </p:cNvPr>
          <p:cNvSpPr/>
          <p:nvPr/>
        </p:nvSpPr>
        <p:spPr>
          <a:xfrm>
            <a:off x="5639424" y="4161541"/>
            <a:ext cx="1366158" cy="511629"/>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graphicFrame>
        <p:nvGraphicFramePr>
          <p:cNvPr id="7" name="Table 6">
            <a:extLst>
              <a:ext uri="{FF2B5EF4-FFF2-40B4-BE49-F238E27FC236}">
                <a16:creationId xmlns:a16="http://schemas.microsoft.com/office/drawing/2014/main" id="{C882949D-F6B9-41F8-A63A-3E67A216AD71}"/>
              </a:ext>
            </a:extLst>
          </p:cNvPr>
          <p:cNvGraphicFramePr>
            <a:graphicFrameLocks noGrp="1"/>
          </p:cNvGraphicFramePr>
          <p:nvPr>
            <p:extLst>
              <p:ext uri="{D42A27DB-BD31-4B8C-83A1-F6EECF244321}">
                <p14:modId xmlns:p14="http://schemas.microsoft.com/office/powerpoint/2010/main" val="2333169093"/>
              </p:ext>
            </p:extLst>
          </p:nvPr>
        </p:nvGraphicFramePr>
        <p:xfrm>
          <a:off x="7142597" y="3492796"/>
          <a:ext cx="3889792" cy="1849120"/>
        </p:xfrm>
        <a:graphic>
          <a:graphicData uri="http://schemas.openxmlformats.org/drawingml/2006/table">
            <a:tbl>
              <a:tblPr firstRow="1" bandRow="1">
                <a:tableStyleId>{5C22544A-7EE6-4342-B048-85BDC9FD1C3A}</a:tableStyleId>
              </a:tblPr>
              <a:tblGrid>
                <a:gridCol w="1944896">
                  <a:extLst>
                    <a:ext uri="{9D8B030D-6E8A-4147-A177-3AD203B41FA5}">
                      <a16:colId xmlns:a16="http://schemas.microsoft.com/office/drawing/2014/main" val="2446303087"/>
                    </a:ext>
                  </a:extLst>
                </a:gridCol>
                <a:gridCol w="1944896">
                  <a:extLst>
                    <a:ext uri="{9D8B030D-6E8A-4147-A177-3AD203B41FA5}">
                      <a16:colId xmlns:a16="http://schemas.microsoft.com/office/drawing/2014/main" val="675224444"/>
                    </a:ext>
                  </a:extLst>
                </a:gridCol>
              </a:tblGrid>
              <a:tr h="0">
                <a:tc>
                  <a:txBody>
                    <a:bodyPr/>
                    <a:lstStyle/>
                    <a:p>
                      <a:r>
                        <a:rPr lang="en-US"/>
                        <a:t>Next word</a:t>
                      </a:r>
                    </a:p>
                  </a:txBody>
                  <a:tcPr/>
                </a:tc>
                <a:tc>
                  <a:txBody>
                    <a:bodyPr/>
                    <a:lstStyle/>
                    <a:p>
                      <a:r>
                        <a:rPr lang="en-US"/>
                        <a:t>Probability</a:t>
                      </a:r>
                    </a:p>
                  </a:txBody>
                  <a:tcPr/>
                </a:tc>
                <a:extLst>
                  <a:ext uri="{0D108BD9-81ED-4DB2-BD59-A6C34878D82A}">
                    <a16:rowId xmlns:a16="http://schemas.microsoft.com/office/drawing/2014/main" val="2294515055"/>
                  </a:ext>
                </a:extLst>
              </a:tr>
              <a:tr h="370840">
                <a:tc>
                  <a:txBody>
                    <a:bodyPr/>
                    <a:lstStyle/>
                    <a:p>
                      <a:r>
                        <a:rPr lang="en-US"/>
                        <a:t>cat</a:t>
                      </a:r>
                    </a:p>
                  </a:txBody>
                  <a:tcPr/>
                </a:tc>
                <a:tc>
                  <a:txBody>
                    <a:bodyPr/>
                    <a:lstStyle/>
                    <a:p>
                      <a:r>
                        <a:rPr lang="en-US"/>
                        <a:t>15%</a:t>
                      </a:r>
                    </a:p>
                  </a:txBody>
                  <a:tcPr/>
                </a:tc>
                <a:extLst>
                  <a:ext uri="{0D108BD9-81ED-4DB2-BD59-A6C34878D82A}">
                    <a16:rowId xmlns:a16="http://schemas.microsoft.com/office/drawing/2014/main" val="1612268379"/>
                  </a:ext>
                </a:extLst>
              </a:tr>
              <a:tr h="370840">
                <a:tc>
                  <a:txBody>
                    <a:bodyPr/>
                    <a:lstStyle/>
                    <a:p>
                      <a:r>
                        <a:rPr lang="en-US"/>
                        <a:t>bone</a:t>
                      </a:r>
                    </a:p>
                  </a:txBody>
                  <a:tcPr/>
                </a:tc>
                <a:tc>
                  <a:txBody>
                    <a:bodyPr/>
                    <a:lstStyle/>
                    <a:p>
                      <a:r>
                        <a:rPr lang="en-US"/>
                        <a:t>8%</a:t>
                      </a:r>
                    </a:p>
                  </a:txBody>
                  <a:tcPr/>
                </a:tc>
                <a:extLst>
                  <a:ext uri="{0D108BD9-81ED-4DB2-BD59-A6C34878D82A}">
                    <a16:rowId xmlns:a16="http://schemas.microsoft.com/office/drawing/2014/main" val="3837476298"/>
                  </a:ext>
                </a:extLst>
              </a:tr>
              <a:tr h="370840">
                <a:tc>
                  <a:txBody>
                    <a:bodyPr/>
                    <a:lstStyle/>
                    <a:p>
                      <a:r>
                        <a:rPr lang="en-US"/>
                        <a:t>…</a:t>
                      </a:r>
                    </a:p>
                  </a:txBody>
                  <a:tcPr/>
                </a:tc>
                <a:tc>
                  <a:txBody>
                    <a:bodyPr/>
                    <a:lstStyle/>
                    <a:p>
                      <a:endParaRPr lang="en-US"/>
                    </a:p>
                  </a:txBody>
                  <a:tcPr/>
                </a:tc>
                <a:extLst>
                  <a:ext uri="{0D108BD9-81ED-4DB2-BD59-A6C34878D82A}">
                    <a16:rowId xmlns:a16="http://schemas.microsoft.com/office/drawing/2014/main" val="3799842649"/>
                  </a:ext>
                </a:extLst>
              </a:tr>
              <a:tr h="370840">
                <a:tc>
                  <a:txBody>
                    <a:bodyPr/>
                    <a:lstStyle/>
                    <a:p>
                      <a:r>
                        <a:rPr lang="en-US" b="1"/>
                        <a:t>Total</a:t>
                      </a:r>
                    </a:p>
                  </a:txBody>
                  <a:tcPr/>
                </a:tc>
                <a:tc>
                  <a:txBody>
                    <a:bodyPr/>
                    <a:lstStyle/>
                    <a:p>
                      <a:r>
                        <a:rPr lang="en-US"/>
                        <a:t>100%</a:t>
                      </a:r>
                    </a:p>
                  </a:txBody>
                  <a:tcPr/>
                </a:tc>
                <a:extLst>
                  <a:ext uri="{0D108BD9-81ED-4DB2-BD59-A6C34878D82A}">
                    <a16:rowId xmlns:a16="http://schemas.microsoft.com/office/drawing/2014/main" val="3205310978"/>
                  </a:ext>
                </a:extLst>
              </a:tr>
            </a:tbl>
          </a:graphicData>
        </a:graphic>
      </p:graphicFrame>
    </p:spTree>
    <p:extLst>
      <p:ext uri="{BB962C8B-B14F-4D97-AF65-F5344CB8AC3E}">
        <p14:creationId xmlns:p14="http://schemas.microsoft.com/office/powerpoint/2010/main" val="38327871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2936</Words>
  <Application>Microsoft Office PowerPoint</Application>
  <PresentationFormat>Widescreen</PresentationFormat>
  <Paragraphs>404</Paragraphs>
  <Slides>31</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Arial</vt:lpstr>
      <vt:lpstr>Calibri</vt:lpstr>
      <vt:lpstr>Calibri Light</vt:lpstr>
      <vt:lpstr>Cambria Math</vt:lpstr>
      <vt:lpstr>Century Gothic</vt:lpstr>
      <vt:lpstr>Courier New</vt:lpstr>
      <vt:lpstr>Helvetica</vt:lpstr>
      <vt:lpstr>Helvetica Neue</vt:lpstr>
      <vt:lpstr>Helvetica Neue Light</vt:lpstr>
      <vt:lpstr>Source Sans Pro</vt:lpstr>
      <vt:lpstr>Retrospect</vt:lpstr>
      <vt:lpstr>1_Retrospect</vt:lpstr>
      <vt:lpstr>21_BasicWhite</vt:lpstr>
      <vt:lpstr>Simple Light</vt:lpstr>
      <vt:lpstr>PowerPoint Presentation</vt:lpstr>
      <vt:lpstr>PowerPoint Presentation</vt:lpstr>
      <vt:lpstr>Machine Learning and AI</vt:lpstr>
      <vt:lpstr>Machine Learning and AI</vt:lpstr>
      <vt:lpstr>Generative AI</vt:lpstr>
      <vt:lpstr>Generative AI for Research/Understanding: Athey et al learn how profiles affect ability to get loans on Kiva</vt:lpstr>
      <vt:lpstr>Using AI for Economic Research</vt:lpstr>
      <vt:lpstr>Generative AI for Research/Understanding:  Ludwig et al understand what judges look for in mugshots</vt:lpstr>
      <vt:lpstr>Generative Text: Basics</vt:lpstr>
      <vt:lpstr>Generative Text: Basics</vt:lpstr>
      <vt:lpstr>Generative Text: Basics</vt:lpstr>
      <vt:lpstr>How is ChatGPT different from simple probability-based model?</vt:lpstr>
      <vt:lpstr>PowerPoint Presentation</vt:lpstr>
      <vt:lpstr>How does ChatGPT and APIs use LLM</vt:lpstr>
      <vt:lpstr>How does ChatGPT and APIs use LLM</vt:lpstr>
      <vt:lpstr>How does ChatGPT and APIs use LLM</vt:lpstr>
      <vt:lpstr>Foundation Models in Economics</vt:lpstr>
      <vt:lpstr>PowerPoint Presentation</vt:lpstr>
      <vt:lpstr>Decomposing Changes in the Gender Wage Gap over Worker Careers</vt:lpstr>
      <vt:lpstr>Representing histories with transformers</vt:lpstr>
      <vt:lpstr>Modeling histories with machine learning</vt:lpstr>
      <vt:lpstr>Fitting CAREER's representation</vt:lpstr>
      <vt:lpstr>Pretraining: Representations for next-job</vt:lpstr>
      <vt:lpstr>Understanding representations</vt:lpstr>
      <vt:lpstr>CAREER’s Computational Graph</vt:lpstr>
      <vt:lpstr>Fine-tuning: Representations for wage</vt:lpstr>
      <vt:lpstr>Minimizing Omitted Variable Bias </vt:lpstr>
      <vt:lpstr>PowerPoint Presentation</vt:lpstr>
      <vt:lpstr>PowerPoint Presentation</vt:lpstr>
      <vt:lpstr>Which histories are improving predictions?</vt:lpstr>
      <vt:lpstr>Decomposing wage gap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Management and Strategy</dc:title>
  <dc:creator>Susan Athey</dc:creator>
  <cp:lastModifiedBy>Susan Athey</cp:lastModifiedBy>
  <cp:revision>134</cp:revision>
  <dcterms:created xsi:type="dcterms:W3CDTF">2019-05-28T02:50:40Z</dcterms:created>
  <dcterms:modified xsi:type="dcterms:W3CDTF">2023-08-02T17:04:21Z</dcterms:modified>
</cp:coreProperties>
</file>