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
  </p:notesMasterIdLst>
  <p:handoutMasterIdLst>
    <p:handoutMasterId r:id="rId6"/>
  </p:handoutMasterIdLst>
  <p:sldIdLst>
    <p:sldId id="409" r:id="rId2"/>
    <p:sldId id="410" r:id="rId3"/>
    <p:sldId id="411"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opa Mangalmurti McNeal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a:srgbClr val="E7D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3220" autoAdjust="0"/>
  </p:normalViewPr>
  <p:slideViewPr>
    <p:cSldViewPr snapToGrid="0" snapToObjects="1">
      <p:cViewPr varScale="1">
        <p:scale>
          <a:sx n="70" d="100"/>
          <a:sy n="70" d="100"/>
        </p:scale>
        <p:origin x="1056"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8" d="100"/>
        <a:sy n="128" d="100"/>
      </p:scale>
      <p:origin x="0" y="0"/>
    </p:cViewPr>
  </p:sorterViewPr>
  <p:notesViewPr>
    <p:cSldViewPr snapToGrid="0" snapToObjects="1">
      <p:cViewPr varScale="1">
        <p:scale>
          <a:sx n="83" d="100"/>
          <a:sy n="83" d="100"/>
        </p:scale>
        <p:origin x="-31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519232-FBA7-CF47-8CCF-592B72EB12AB}" type="datetimeFigureOut">
              <a:rPr lang="en-US" smtClean="0"/>
              <a:pPr/>
              <a:t>8/20/2015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24AB08-B027-CD47-90F9-1308027FE99F}" type="slidenum">
              <a:rPr lang="en-US" smtClean="0"/>
              <a:pPr/>
              <a:t>‹#›</a:t>
            </a:fld>
            <a:endParaRPr lang="en-US"/>
          </a:p>
        </p:txBody>
      </p:sp>
    </p:spTree>
    <p:extLst>
      <p:ext uri="{BB962C8B-B14F-4D97-AF65-F5344CB8AC3E}">
        <p14:creationId xmlns:p14="http://schemas.microsoft.com/office/powerpoint/2010/main" val="3539900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A8BA2-22A5-4405-880E-40DAD285F10F}" type="datetimeFigureOut">
              <a:rPr lang="en-US" smtClean="0"/>
              <a:pPr/>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EC022-5A25-46E5-9A8A-06D7D51C0CA3}" type="slidenum">
              <a:rPr lang="en-US" smtClean="0"/>
              <a:pPr/>
              <a:t>‹#›</a:t>
            </a:fld>
            <a:endParaRPr lang="en-US"/>
          </a:p>
        </p:txBody>
      </p:sp>
    </p:spTree>
    <p:extLst>
      <p:ext uri="{BB962C8B-B14F-4D97-AF65-F5344CB8AC3E}">
        <p14:creationId xmlns:p14="http://schemas.microsoft.com/office/powerpoint/2010/main" val="30400468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3" descr="stanford_GSB-32.jpg"/>
          <p:cNvPicPr>
            <a:picLocks noChangeAspect="1"/>
          </p:cNvPicPr>
          <p:nvPr userDrawn="1"/>
        </p:nvPicPr>
        <p:blipFill rotWithShape="1">
          <a:blip r:embed="rId2">
            <a:extLst>
              <a:ext uri="{28A0092B-C50C-407E-A947-70E740481C1C}">
                <a14:useLocalDpi xmlns:a14="http://schemas.microsoft.com/office/drawing/2010/main" val="0"/>
              </a:ext>
            </a:extLst>
          </a:blip>
          <a:srcRect l="4730" t="625" r="4360" b="745"/>
          <a:stretch/>
        </p:blipFill>
        <p:spPr>
          <a:xfrm>
            <a:off x="432662" y="419100"/>
            <a:ext cx="8312729" cy="6012493"/>
          </a:xfrm>
          <a:prstGeom prst="rect">
            <a:avLst/>
          </a:prstGeom>
        </p:spPr>
      </p:pic>
      <p:pic>
        <p:nvPicPr>
          <p:cNvPr id="5" name="Picture 4" descr="GSB_IDLINE_EXPRESS3_SINGLE_1C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823" y="1656299"/>
            <a:ext cx="7782097" cy="881740"/>
          </a:xfrm>
          <a:prstGeom prst="rect">
            <a:avLst/>
          </a:prstGeom>
        </p:spPr>
      </p:pic>
    </p:spTree>
    <p:extLst>
      <p:ext uri="{BB962C8B-B14F-4D97-AF65-F5344CB8AC3E}">
        <p14:creationId xmlns:p14="http://schemas.microsoft.com/office/powerpoint/2010/main" val="140783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6_Title Slide">
    <p:spTree>
      <p:nvGrpSpPr>
        <p:cNvPr id="1" name=""/>
        <p:cNvGrpSpPr/>
        <p:nvPr/>
      </p:nvGrpSpPr>
      <p:grpSpPr>
        <a:xfrm>
          <a:off x="0" y="0"/>
          <a:ext cx="0" cy="0"/>
          <a:chOff x="0" y="0"/>
          <a:chExt cx="0" cy="0"/>
        </a:xfrm>
      </p:grpSpPr>
      <p:pic>
        <p:nvPicPr>
          <p:cNvPr id="4" name="Picture 3" descr="stanford_GSB-14 1.jpg"/>
          <p:cNvPicPr>
            <a:picLocks noChangeAspect="1"/>
          </p:cNvPicPr>
          <p:nvPr userDrawn="1"/>
        </p:nvPicPr>
        <p:blipFill rotWithShape="1">
          <a:blip r:embed="rId2">
            <a:extLst>
              <a:ext uri="{28A0092B-C50C-407E-A947-70E740481C1C}">
                <a14:useLocalDpi xmlns:a14="http://schemas.microsoft.com/office/drawing/2010/main" val="0"/>
              </a:ext>
            </a:extLst>
          </a:blip>
          <a:srcRect t="13588" b="13808"/>
          <a:stretch/>
        </p:blipFill>
        <p:spPr>
          <a:xfrm>
            <a:off x="432659" y="419100"/>
            <a:ext cx="8312731" cy="6035406"/>
          </a:xfrm>
          <a:prstGeom prst="roundRect">
            <a:avLst>
              <a:gd name="adj" fmla="val 0"/>
            </a:avLst>
          </a:prstGeom>
        </p:spPr>
      </p:pic>
      <p:pic>
        <p:nvPicPr>
          <p:cNvPr id="6" name="Picture 5" descr="GSB_IDLINE_EXPRESS1_SINGLE_1C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607" y="613913"/>
            <a:ext cx="8025476" cy="1139199"/>
          </a:xfrm>
          <a:prstGeom prst="rect">
            <a:avLst/>
          </a:prstGeom>
        </p:spPr>
      </p:pic>
    </p:spTree>
    <p:extLst>
      <p:ext uri="{BB962C8B-B14F-4D97-AF65-F5344CB8AC3E}">
        <p14:creationId xmlns:p14="http://schemas.microsoft.com/office/powerpoint/2010/main" val="321718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ounded Rectangle 8"/>
          <p:cNvSpPr/>
          <p:nvPr/>
        </p:nvSpPr>
        <p:spPr>
          <a:xfrm>
            <a:off x="415637" y="403412"/>
            <a:ext cx="5472545" cy="5042647"/>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2" name="Title 1"/>
          <p:cNvSpPr>
            <a:spLocks noGrp="1"/>
          </p:cNvSpPr>
          <p:nvPr>
            <p:ph type="ctrTitle"/>
          </p:nvPr>
        </p:nvSpPr>
        <p:spPr>
          <a:xfrm>
            <a:off x="540327" y="1882588"/>
            <a:ext cx="5208949" cy="1546412"/>
          </a:xfrm>
        </p:spPr>
        <p:txBody>
          <a:bodyPr anchor="t">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4182" y="3886200"/>
            <a:ext cx="5195455" cy="1358153"/>
          </a:xfrm>
        </p:spPr>
        <p:txBody>
          <a:bodyPr/>
          <a:lstStyle>
            <a:lvl1pPr marL="0" indent="0" algn="l">
              <a:buNone/>
              <a:defRPr sz="1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pic>
        <p:nvPicPr>
          <p:cNvPr id="11" name="Picture 10" descr="SGSB_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6202456"/>
            <a:ext cx="3671455" cy="147740"/>
          </a:xfrm>
          <a:prstGeom prst="rect">
            <a:avLst/>
          </a:prstGeom>
        </p:spPr>
      </p:pic>
      <p:pic>
        <p:nvPicPr>
          <p:cNvPr id="5" name="Picture 4" descr="stanford_GSB-93.jpg"/>
          <p:cNvPicPr>
            <a:picLocks noChangeAspect="1"/>
          </p:cNvPicPr>
          <p:nvPr userDrawn="1"/>
        </p:nvPicPr>
        <p:blipFill rotWithShape="1">
          <a:blip r:embed="rId3">
            <a:extLst>
              <a:ext uri="{28A0092B-C50C-407E-A947-70E740481C1C}">
                <a14:useLocalDpi xmlns:a14="http://schemas.microsoft.com/office/drawing/2010/main" val="0"/>
              </a:ext>
            </a:extLst>
          </a:blip>
          <a:srcRect l="35103" t="72" r="30474" b="2283"/>
          <a:stretch/>
        </p:blipFill>
        <p:spPr>
          <a:xfrm>
            <a:off x="5985945" y="407151"/>
            <a:ext cx="2701636" cy="5038908"/>
          </a:xfrm>
          <a:prstGeom prst="roundRect">
            <a:avLst>
              <a:gd name="adj" fmla="val 0"/>
            </a:avLst>
          </a:prstGeom>
          <a:noFill/>
          <a:ln>
            <a:noFill/>
          </a:ln>
        </p:spPr>
      </p:pic>
      <p:pic>
        <p:nvPicPr>
          <p:cNvPr id="4" name="Picture 3" descr="GSB_H_SEAL_2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9452" y="5563846"/>
            <a:ext cx="3018645" cy="979837"/>
          </a:xfrm>
          <a:prstGeom prst="rect">
            <a:avLst/>
          </a:prstGeom>
        </p:spPr>
      </p:pic>
      <p:pic>
        <p:nvPicPr>
          <p:cNvPr id="8" name="Picture 7" descr="stanford_GSB-32.jpg"/>
          <p:cNvPicPr>
            <a:picLocks noChangeAspect="1"/>
          </p:cNvPicPr>
          <p:nvPr userDrawn="1"/>
        </p:nvPicPr>
        <p:blipFill rotWithShape="1">
          <a:blip r:embed="rId5">
            <a:extLst>
              <a:ext uri="{28A0092B-C50C-407E-A947-70E740481C1C}">
                <a14:useLocalDpi xmlns:a14="http://schemas.microsoft.com/office/drawing/2010/main" val="0"/>
              </a:ext>
            </a:extLst>
          </a:blip>
          <a:srcRect l="33704" t="12838" r="36749" b="4440"/>
          <a:stretch/>
        </p:blipFill>
        <p:spPr>
          <a:xfrm>
            <a:off x="5985945" y="403412"/>
            <a:ext cx="2701635" cy="5042647"/>
          </a:xfrm>
          <a:prstGeom prst="rect">
            <a:avLst/>
          </a:prstGeom>
        </p:spPr>
      </p:pic>
      <p:pic>
        <p:nvPicPr>
          <p:cNvPr id="10" name="Picture 9" descr="ACT logo wide two-color.jpg"/>
          <p:cNvPicPr>
            <a:picLocks noChangeAspect="1"/>
          </p:cNvPicPr>
          <p:nvPr userDrawn="1"/>
        </p:nvPicPr>
        <p:blipFill>
          <a:blip r:embed="rId6"/>
          <a:stretch>
            <a:fillRect/>
          </a:stretch>
        </p:blipFill>
        <p:spPr>
          <a:xfrm>
            <a:off x="4653998" y="5692140"/>
            <a:ext cx="4155503" cy="866725"/>
          </a:xfrm>
          <a:prstGeom prst="rect">
            <a:avLst/>
          </a:prstGeom>
        </p:spPr>
      </p:pic>
    </p:spTree>
    <p:extLst>
      <p:ext uri="{BB962C8B-B14F-4D97-AF65-F5344CB8AC3E}">
        <p14:creationId xmlns:p14="http://schemas.microsoft.com/office/powerpoint/2010/main" val="26233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9" name="Rounded Rectangle 8"/>
          <p:cNvSpPr/>
          <p:nvPr/>
        </p:nvSpPr>
        <p:spPr>
          <a:xfrm>
            <a:off x="415637" y="403412"/>
            <a:ext cx="5472545" cy="5042647"/>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2" name="Title 1"/>
          <p:cNvSpPr>
            <a:spLocks noGrp="1"/>
          </p:cNvSpPr>
          <p:nvPr>
            <p:ph type="ctrTitle"/>
          </p:nvPr>
        </p:nvSpPr>
        <p:spPr>
          <a:xfrm>
            <a:off x="540327" y="1882588"/>
            <a:ext cx="5208949" cy="1546412"/>
          </a:xfrm>
        </p:spPr>
        <p:txBody>
          <a:bodyPr anchor="t">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4182" y="3886200"/>
            <a:ext cx="5195455" cy="1358153"/>
          </a:xfrm>
        </p:spPr>
        <p:txBody>
          <a:bodyPr/>
          <a:lstStyle>
            <a:lvl1pPr marL="0" indent="0" algn="l">
              <a:buNone/>
              <a:defRPr sz="1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pic>
        <p:nvPicPr>
          <p:cNvPr id="11" name="Picture 10" descr="SGSB_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6202456"/>
            <a:ext cx="3671455" cy="147740"/>
          </a:xfrm>
          <a:prstGeom prst="rect">
            <a:avLst/>
          </a:prstGeom>
        </p:spPr>
      </p:pic>
      <p:pic>
        <p:nvPicPr>
          <p:cNvPr id="5" name="Picture 4" descr="stanford_GSB-93.jpg"/>
          <p:cNvPicPr>
            <a:picLocks noChangeAspect="1"/>
          </p:cNvPicPr>
          <p:nvPr userDrawn="1"/>
        </p:nvPicPr>
        <p:blipFill rotWithShape="1">
          <a:blip r:embed="rId3">
            <a:extLst>
              <a:ext uri="{28A0092B-C50C-407E-A947-70E740481C1C}">
                <a14:useLocalDpi xmlns:a14="http://schemas.microsoft.com/office/drawing/2010/main" val="0"/>
              </a:ext>
            </a:extLst>
          </a:blip>
          <a:srcRect l="35103" t="72" r="30474" b="2283"/>
          <a:stretch/>
        </p:blipFill>
        <p:spPr>
          <a:xfrm>
            <a:off x="5985945" y="407151"/>
            <a:ext cx="2701636" cy="5038908"/>
          </a:xfrm>
          <a:prstGeom prst="roundRect">
            <a:avLst>
              <a:gd name="adj" fmla="val 0"/>
            </a:avLst>
          </a:prstGeom>
          <a:noFill/>
          <a:ln>
            <a:noFill/>
          </a:ln>
        </p:spPr>
      </p:pic>
      <p:pic>
        <p:nvPicPr>
          <p:cNvPr id="4" name="Picture 3" descr="GSB_H_SEAL_2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9452" y="5563846"/>
            <a:ext cx="3018645" cy="979837"/>
          </a:xfrm>
          <a:prstGeom prst="rect">
            <a:avLst/>
          </a:prstGeom>
        </p:spPr>
      </p:pic>
      <p:pic>
        <p:nvPicPr>
          <p:cNvPr id="8" name="Picture 7" descr="stanford_GSB-32.jpg"/>
          <p:cNvPicPr>
            <a:picLocks noChangeAspect="1"/>
          </p:cNvPicPr>
          <p:nvPr userDrawn="1"/>
        </p:nvPicPr>
        <p:blipFill rotWithShape="1">
          <a:blip r:embed="rId5">
            <a:extLst>
              <a:ext uri="{28A0092B-C50C-407E-A947-70E740481C1C}">
                <a14:useLocalDpi xmlns:a14="http://schemas.microsoft.com/office/drawing/2010/main" val="0"/>
              </a:ext>
            </a:extLst>
          </a:blip>
          <a:srcRect l="33704" t="12838" r="36749" b="4440"/>
          <a:stretch/>
        </p:blipFill>
        <p:spPr>
          <a:xfrm>
            <a:off x="5985945" y="403412"/>
            <a:ext cx="2701635" cy="5042647"/>
          </a:xfrm>
          <a:prstGeom prst="rect">
            <a:avLst/>
          </a:prstGeom>
        </p:spPr>
      </p:pic>
      <p:pic>
        <p:nvPicPr>
          <p:cNvPr id="10" name="Picture 9" descr="stanford_GSB-19.jpg"/>
          <p:cNvPicPr>
            <a:picLocks noChangeAspect="1"/>
          </p:cNvPicPr>
          <p:nvPr userDrawn="1"/>
        </p:nvPicPr>
        <p:blipFill rotWithShape="1">
          <a:blip r:embed="rId6">
            <a:extLst>
              <a:ext uri="{28A0092B-C50C-407E-A947-70E740481C1C}">
                <a14:useLocalDpi xmlns:a14="http://schemas.microsoft.com/office/drawing/2010/main" val="0"/>
              </a:ext>
            </a:extLst>
          </a:blip>
          <a:srcRect l="44247" t="9315" r="25058" b="17157"/>
          <a:stretch/>
        </p:blipFill>
        <p:spPr>
          <a:xfrm>
            <a:off x="5985945" y="403412"/>
            <a:ext cx="2701635" cy="5042647"/>
          </a:xfrm>
          <a:prstGeom prst="rect">
            <a:avLst/>
          </a:prstGeom>
          <a:noFill/>
          <a:ln>
            <a:noFill/>
          </a:ln>
        </p:spPr>
      </p:pic>
      <p:pic>
        <p:nvPicPr>
          <p:cNvPr id="12" name="Picture 11" descr="ACT logo wide two-color.jpg"/>
          <p:cNvPicPr>
            <a:picLocks noChangeAspect="1"/>
          </p:cNvPicPr>
          <p:nvPr userDrawn="1"/>
        </p:nvPicPr>
        <p:blipFill>
          <a:blip r:embed="rId7"/>
          <a:stretch>
            <a:fillRect/>
          </a:stretch>
        </p:blipFill>
        <p:spPr>
          <a:xfrm>
            <a:off x="4653998" y="5692140"/>
            <a:ext cx="4155503" cy="866725"/>
          </a:xfrm>
          <a:prstGeom prst="rect">
            <a:avLst/>
          </a:prstGeom>
        </p:spPr>
      </p:pic>
    </p:spTree>
    <p:extLst>
      <p:ext uri="{BB962C8B-B14F-4D97-AF65-F5344CB8AC3E}">
        <p14:creationId xmlns:p14="http://schemas.microsoft.com/office/powerpoint/2010/main" val="294144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9" name="Rounded Rectangle 8"/>
          <p:cNvSpPr/>
          <p:nvPr/>
        </p:nvSpPr>
        <p:spPr>
          <a:xfrm>
            <a:off x="415637" y="403412"/>
            <a:ext cx="5472545" cy="5042647"/>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2" name="Title 1"/>
          <p:cNvSpPr>
            <a:spLocks noGrp="1"/>
          </p:cNvSpPr>
          <p:nvPr>
            <p:ph type="ctrTitle"/>
          </p:nvPr>
        </p:nvSpPr>
        <p:spPr>
          <a:xfrm>
            <a:off x="540327" y="1882588"/>
            <a:ext cx="5208949" cy="1546412"/>
          </a:xfrm>
        </p:spPr>
        <p:txBody>
          <a:bodyPr anchor="t">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4182" y="3886200"/>
            <a:ext cx="5195455" cy="1358153"/>
          </a:xfrm>
        </p:spPr>
        <p:txBody>
          <a:bodyPr/>
          <a:lstStyle>
            <a:lvl1pPr marL="0" indent="0" algn="l">
              <a:buNone/>
              <a:defRPr sz="1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pic>
        <p:nvPicPr>
          <p:cNvPr id="11" name="Picture 10" descr="SGSB_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6202456"/>
            <a:ext cx="3671455" cy="147740"/>
          </a:xfrm>
          <a:prstGeom prst="rect">
            <a:avLst/>
          </a:prstGeom>
        </p:spPr>
      </p:pic>
      <p:pic>
        <p:nvPicPr>
          <p:cNvPr id="4" name="Picture 3" descr="GSB_H_SEAL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9452" y="5563846"/>
            <a:ext cx="3018645" cy="979837"/>
          </a:xfrm>
          <a:prstGeom prst="rect">
            <a:avLst/>
          </a:prstGeom>
        </p:spPr>
      </p:pic>
      <p:pic>
        <p:nvPicPr>
          <p:cNvPr id="6" name="Picture 5" descr="GSB1-042.jpg"/>
          <p:cNvPicPr>
            <a:picLocks noChangeAspect="1"/>
          </p:cNvPicPr>
          <p:nvPr userDrawn="1"/>
        </p:nvPicPr>
        <p:blipFill rotWithShape="1">
          <a:blip r:embed="rId4">
            <a:extLst>
              <a:ext uri="{28A0092B-C50C-407E-A947-70E740481C1C}">
                <a14:useLocalDpi xmlns:a14="http://schemas.microsoft.com/office/drawing/2010/main" val="0"/>
              </a:ext>
            </a:extLst>
          </a:blip>
          <a:srcRect l="55174" r="4645"/>
          <a:stretch/>
        </p:blipFill>
        <p:spPr>
          <a:xfrm>
            <a:off x="5985945" y="403412"/>
            <a:ext cx="2701636" cy="5042647"/>
          </a:xfrm>
          <a:prstGeom prst="roundRect">
            <a:avLst>
              <a:gd name="adj" fmla="val 0"/>
            </a:avLst>
          </a:prstGeom>
        </p:spPr>
      </p:pic>
      <p:pic>
        <p:nvPicPr>
          <p:cNvPr id="8" name="Picture 7" descr="ACT logo wide two-color.jpg"/>
          <p:cNvPicPr>
            <a:picLocks noChangeAspect="1"/>
          </p:cNvPicPr>
          <p:nvPr userDrawn="1"/>
        </p:nvPicPr>
        <p:blipFill>
          <a:blip r:embed="rId5"/>
          <a:stretch>
            <a:fillRect/>
          </a:stretch>
        </p:blipFill>
        <p:spPr>
          <a:xfrm>
            <a:off x="4653998" y="5692140"/>
            <a:ext cx="4155503" cy="866725"/>
          </a:xfrm>
          <a:prstGeom prst="rect">
            <a:avLst/>
          </a:prstGeom>
        </p:spPr>
      </p:pic>
      <p:sp>
        <p:nvSpPr>
          <p:cNvPr id="10" name="TextBox 9"/>
          <p:cNvSpPr txBox="1"/>
          <p:nvPr userDrawn="1"/>
        </p:nvSpPr>
        <p:spPr>
          <a:xfrm>
            <a:off x="5702146" y="6596390"/>
            <a:ext cx="3441854" cy="261610"/>
          </a:xfrm>
          <a:prstGeom prst="rect">
            <a:avLst/>
          </a:prstGeom>
          <a:noFill/>
        </p:spPr>
        <p:txBody>
          <a:bodyPr wrap="square" rtlCol="0">
            <a:spAutoFit/>
          </a:bodyPr>
          <a:lstStyle/>
          <a:p>
            <a:pPr algn="r"/>
            <a:r>
              <a:rPr lang="en-US" sz="1100" dirty="0" smtClean="0"/>
              <a:t>© 2014 Alumni</a:t>
            </a:r>
            <a:r>
              <a:rPr lang="en-US" sz="1100" baseline="0" dirty="0" smtClean="0"/>
              <a:t> Consulting Team</a:t>
            </a:r>
            <a:endParaRPr lang="en-US" sz="1100" dirty="0"/>
          </a:p>
        </p:txBody>
      </p:sp>
    </p:spTree>
    <p:extLst>
      <p:ext uri="{BB962C8B-B14F-4D97-AF65-F5344CB8AC3E}">
        <p14:creationId xmlns:p14="http://schemas.microsoft.com/office/powerpoint/2010/main" val="35392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ounded Rectangle 8"/>
          <p:cNvSpPr/>
          <p:nvPr/>
        </p:nvSpPr>
        <p:spPr>
          <a:xfrm>
            <a:off x="415637" y="403412"/>
            <a:ext cx="8312727" cy="6051176"/>
          </a:xfrm>
          <a:prstGeom prst="roundRect">
            <a:avLst>
              <a:gd name="adj" fmla="val 0"/>
            </a:avLst>
          </a:prstGeom>
          <a:solidFill>
            <a:srgbClr val="E7D2AD"/>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2" name="Title 1"/>
          <p:cNvSpPr>
            <a:spLocks noGrp="1"/>
          </p:cNvSpPr>
          <p:nvPr>
            <p:ph type="title" hasCustomPrompt="1"/>
          </p:nvPr>
        </p:nvSpPr>
        <p:spPr>
          <a:xfrm>
            <a:off x="554182" y="1882588"/>
            <a:ext cx="8035636" cy="2017059"/>
          </a:xfrm>
        </p:spPr>
        <p:txBody>
          <a:bodyPr anchor="t">
            <a:normAutofit/>
          </a:bodyPr>
          <a:lstStyle>
            <a:lvl1pPr algn="l">
              <a:defRPr sz="2500" b="1" cap="none">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891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 typeface="Arial" pitchFamily="34" charset="0"/>
              <a:buNone/>
              <a:defRPr/>
            </a:lvl1pPr>
            <a:lvl2pPr>
              <a:buFont typeface="Arial" pitchFamily="34" charset="0"/>
              <a:buChar char="•"/>
              <a:defRPr/>
            </a:lvl2pPr>
            <a:lvl3pPr>
              <a:buFont typeface="Arial" pitchFamily="34" charset="0"/>
              <a:buChar char="•"/>
              <a:defRPr baseline="0"/>
            </a:lvl3pPr>
            <a:lvl4pPr>
              <a:buFont typeface="Arial" pitchFamily="34" charset="0"/>
              <a:buChar char="•"/>
              <a:defRPr baseline="0"/>
            </a:lvl4pPr>
            <a:lvl5pPr>
              <a:buFont typeface="Arial" pitchFamily="34" charset="0"/>
              <a:buChar char="•"/>
              <a:defRPr baseline="0"/>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9C53B-755D-274A-BAF3-8F5953C72B22}" type="slidenum">
              <a:rPr lang="en-US" smtClean="0"/>
              <a:pPr/>
              <a:t>‹#›</a:t>
            </a:fld>
            <a:endParaRPr lang="en-US"/>
          </a:p>
        </p:txBody>
      </p:sp>
      <p:pic>
        <p:nvPicPr>
          <p:cNvPr id="7" name="Picture 6" descr="ACT logo wide two-color.jpg"/>
          <p:cNvPicPr>
            <a:picLocks noChangeAspect="1"/>
          </p:cNvPicPr>
          <p:nvPr userDrawn="1"/>
        </p:nvPicPr>
        <p:blipFill>
          <a:blip r:embed="rId2"/>
          <a:stretch>
            <a:fillRect/>
          </a:stretch>
        </p:blipFill>
        <p:spPr>
          <a:xfrm>
            <a:off x="268224" y="6334611"/>
            <a:ext cx="2567837" cy="535581"/>
          </a:xfrm>
          <a:prstGeom prst="rect">
            <a:avLst/>
          </a:prstGeom>
        </p:spPr>
      </p:pic>
    </p:spTree>
    <p:extLst>
      <p:ext uri="{BB962C8B-B14F-4D97-AF65-F5344CB8AC3E}">
        <p14:creationId xmlns:p14="http://schemas.microsoft.com/office/powerpoint/2010/main" val="401789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marL="0" indent="0">
              <a:defRPr sz="2000">
                <a:solidFill>
                  <a:srgbClr val="A4001D"/>
                </a:solidFill>
              </a:defRPr>
            </a:lvl1pPr>
            <a:lvl2pPr>
              <a:defRPr sz="1600"/>
            </a:lvl2pPr>
            <a:lvl3pPr>
              <a:buFont typeface="Arial" pitchFamily="34" charset="0"/>
              <a:buChar cha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marL="0" indent="0">
              <a:defRPr sz="2000">
                <a:solidFill>
                  <a:srgbClr val="A4001D"/>
                </a:solidFill>
              </a:defRPr>
            </a:lvl1pPr>
            <a:lvl2pPr>
              <a:defRPr sz="1600"/>
            </a:lvl2pPr>
            <a:lvl3pPr>
              <a:buFont typeface="Arial" pitchFamily="34" charset="0"/>
              <a:buChar cha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9C53B-755D-274A-BAF3-8F5953C72B22}" type="slidenum">
              <a:rPr lang="en-US" smtClean="0"/>
              <a:pPr/>
              <a:t>‹#›</a:t>
            </a:fld>
            <a:endParaRPr lang="en-US"/>
          </a:p>
        </p:txBody>
      </p:sp>
      <p:sp>
        <p:nvSpPr>
          <p:cNvPr id="5" name="TextBox 4"/>
          <p:cNvSpPr txBox="1"/>
          <p:nvPr userDrawn="1"/>
        </p:nvSpPr>
        <p:spPr>
          <a:xfrm>
            <a:off x="982639" y="6482308"/>
            <a:ext cx="184666" cy="369332"/>
          </a:xfrm>
          <a:prstGeom prst="rect">
            <a:avLst/>
          </a:prstGeom>
          <a:noFill/>
        </p:spPr>
        <p:txBody>
          <a:bodyPr wrap="none" rtlCol="0">
            <a:spAutoFit/>
          </a:bodyPr>
          <a:lstStyle/>
          <a:p>
            <a:endParaRPr lang="en-US" dirty="0"/>
          </a:p>
        </p:txBody>
      </p:sp>
      <p:pic>
        <p:nvPicPr>
          <p:cNvPr id="8" name="Picture 7" descr="ACT logo wide two-color.jpg"/>
          <p:cNvPicPr>
            <a:picLocks noChangeAspect="1"/>
          </p:cNvPicPr>
          <p:nvPr userDrawn="1"/>
        </p:nvPicPr>
        <p:blipFill>
          <a:blip r:embed="rId2"/>
          <a:stretch>
            <a:fillRect/>
          </a:stretch>
        </p:blipFill>
        <p:spPr>
          <a:xfrm>
            <a:off x="268224" y="6334611"/>
            <a:ext cx="2567837" cy="535581"/>
          </a:xfrm>
          <a:prstGeom prst="rect">
            <a:avLst/>
          </a:prstGeom>
        </p:spPr>
      </p:pic>
    </p:spTree>
    <p:extLst>
      <p:ext uri="{BB962C8B-B14F-4D97-AF65-F5344CB8AC3E}">
        <p14:creationId xmlns:p14="http://schemas.microsoft.com/office/powerpoint/2010/main" val="260554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364" y="0"/>
            <a:ext cx="8451273" cy="806824"/>
          </a:xfrm>
          <a:prstGeom prst="rect">
            <a:avLst/>
          </a:prstGeom>
        </p:spPr>
        <p:txBody>
          <a:bodyPr vert="horz" lIns="91429" tIns="45714" rIns="91429" bIns="45714"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6364" y="1065831"/>
            <a:ext cx="8451273" cy="4848693"/>
          </a:xfrm>
          <a:prstGeom prst="rect">
            <a:avLst/>
          </a:prstGeom>
        </p:spPr>
        <p:txBody>
          <a:bodyPr vert="horz" lIns="91429" tIns="45714" rIns="91429" bIns="45714" rtlCol="0">
            <a:noAutofit/>
          </a:bodyPr>
          <a:lstStyle/>
          <a:p>
            <a:pPr lvl="0"/>
            <a:r>
              <a:rPr lang="en-US" dirty="0" smtClean="0"/>
              <a:t>First Level</a:t>
            </a:r>
          </a:p>
          <a:p>
            <a:pPr lvl="1"/>
            <a:r>
              <a:rPr lang="en-US" dirty="0" smtClean="0"/>
              <a:t>Second level</a:t>
            </a:r>
          </a:p>
          <a:p>
            <a:pPr lvl="3"/>
            <a:r>
              <a:rPr lang="en-US" dirty="0" smtClean="0"/>
              <a:t>Third level</a:t>
            </a:r>
          </a:p>
          <a:p>
            <a:pPr lvl="4"/>
            <a:r>
              <a:rPr lang="en-US" dirty="0" smtClean="0"/>
              <a:t>Fourth level</a:t>
            </a:r>
          </a:p>
        </p:txBody>
      </p:sp>
      <p:sp>
        <p:nvSpPr>
          <p:cNvPr id="5" name="Footer Placeholder 4"/>
          <p:cNvSpPr>
            <a:spLocks noGrp="1"/>
          </p:cNvSpPr>
          <p:nvPr>
            <p:ph type="ftr" sz="quarter" idx="3"/>
          </p:nvPr>
        </p:nvSpPr>
        <p:spPr>
          <a:xfrm>
            <a:off x="3124200" y="6320118"/>
            <a:ext cx="4703618" cy="268941"/>
          </a:xfrm>
          <a:prstGeom prst="rect">
            <a:avLst/>
          </a:prstGeom>
        </p:spPr>
        <p:txBody>
          <a:bodyPr vert="horz" lIns="91429" tIns="45714" rIns="91429" bIns="45714" rtlCol="0" anchor="ctr"/>
          <a:lstStyle>
            <a:lvl1pPr algn="ctr">
              <a:defRPr sz="8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8035636" y="6320118"/>
            <a:ext cx="762000" cy="268941"/>
          </a:xfrm>
          <a:prstGeom prst="rect">
            <a:avLst/>
          </a:prstGeom>
        </p:spPr>
        <p:txBody>
          <a:bodyPr vert="horz" lIns="91429" tIns="45714" rIns="91429" bIns="45714" rtlCol="0" anchor="b" anchorCtr="0"/>
          <a:lstStyle>
            <a:lvl1pPr algn="r">
              <a:defRPr sz="900">
                <a:solidFill>
                  <a:srgbClr val="000000"/>
                </a:solidFill>
                <a:latin typeface="Arial"/>
              </a:defRPr>
            </a:lvl1pPr>
          </a:lstStyle>
          <a:p>
            <a:fld id="{8119C53B-755D-274A-BAF3-8F5953C72B22}" type="slidenum">
              <a:rPr lang="en-US" smtClean="0"/>
              <a:pPr/>
              <a:t>‹#›</a:t>
            </a:fld>
            <a:endParaRPr lang="en-US"/>
          </a:p>
        </p:txBody>
      </p:sp>
      <p:cxnSp>
        <p:nvCxnSpPr>
          <p:cNvPr id="11" name="Straight Connector 10"/>
          <p:cNvCxnSpPr/>
          <p:nvPr/>
        </p:nvCxnSpPr>
        <p:spPr>
          <a:xfrm>
            <a:off x="415637" y="6320118"/>
            <a:ext cx="8312727"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6364" y="6367700"/>
            <a:ext cx="2128978" cy="221359"/>
          </a:xfrm>
          <a:prstGeom prst="rect">
            <a:avLst/>
          </a:prstGeom>
          <a:noFill/>
        </p:spPr>
        <p:txBody>
          <a:bodyPr wrap="none" lIns="82058" tIns="41029" rIns="82058" bIns="41029" rtlCol="0" anchor="b" anchorCtr="0">
            <a:spAutoFit/>
          </a:bodyPr>
          <a:lstStyle/>
          <a:p>
            <a:r>
              <a:rPr lang="en-US" sz="900" dirty="0" smtClean="0">
                <a:solidFill>
                  <a:srgbClr val="B30838"/>
                </a:solidFill>
              </a:rPr>
              <a:t>Stanford </a:t>
            </a:r>
            <a:r>
              <a:rPr lang="en-US" sz="900" dirty="0" smtClean="0"/>
              <a:t>Graduate School of Business</a:t>
            </a:r>
            <a:endParaRPr lang="en-US" sz="900" dirty="0"/>
          </a:p>
        </p:txBody>
      </p:sp>
      <p:cxnSp>
        <p:nvCxnSpPr>
          <p:cNvPr id="10" name="Straight Connector 9"/>
          <p:cNvCxnSpPr/>
          <p:nvPr userDrawn="1"/>
        </p:nvCxnSpPr>
        <p:spPr>
          <a:xfrm>
            <a:off x="395207" y="888224"/>
            <a:ext cx="8312727"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CT logo wide two-color.jpg"/>
          <p:cNvPicPr>
            <a:picLocks noChangeAspect="1"/>
          </p:cNvPicPr>
          <p:nvPr userDrawn="1"/>
        </p:nvPicPr>
        <p:blipFill>
          <a:blip r:embed="rId10"/>
          <a:stretch>
            <a:fillRect/>
          </a:stretch>
        </p:blipFill>
        <p:spPr>
          <a:xfrm>
            <a:off x="268224" y="6334611"/>
            <a:ext cx="2567837" cy="535581"/>
          </a:xfrm>
          <a:prstGeom prst="rect">
            <a:avLst/>
          </a:prstGeom>
        </p:spPr>
      </p:pic>
      <p:sp>
        <p:nvSpPr>
          <p:cNvPr id="12" name="Rectangle 11"/>
          <p:cNvSpPr/>
          <p:nvPr userDrawn="1"/>
        </p:nvSpPr>
        <p:spPr>
          <a:xfrm>
            <a:off x="7191375" y="285750"/>
            <a:ext cx="160626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DRAFT</a:t>
            </a:r>
            <a:endParaRPr lang="en-US" dirty="0"/>
          </a:p>
        </p:txBody>
      </p:sp>
    </p:spTree>
    <p:extLst>
      <p:ext uri="{BB962C8B-B14F-4D97-AF65-F5344CB8AC3E}">
        <p14:creationId xmlns:p14="http://schemas.microsoft.com/office/powerpoint/2010/main" val="205494385"/>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88" r:id="rId4"/>
    <p:sldLayoutId id="2147483686" r:id="rId5"/>
    <p:sldLayoutId id="2147483676" r:id="rId6"/>
    <p:sldLayoutId id="2147483677" r:id="rId7"/>
    <p:sldLayoutId id="2147483678" r:id="rId8"/>
  </p:sldLayoutIdLst>
  <p:timing>
    <p:tnLst>
      <p:par>
        <p:cTn id="1" dur="indefinite" restart="never" nodeType="tmRoot"/>
      </p:par>
    </p:tnLst>
  </p:timing>
  <p:hf sldNum="0" hdr="0" ftr="0" dt="0"/>
  <p:txStyles>
    <p:titleStyle>
      <a:lvl1pPr algn="l" defTabSz="457146" rtl="0" eaLnBrk="1" latinLnBrk="0" hangingPunct="1">
        <a:spcBef>
          <a:spcPct val="0"/>
        </a:spcBef>
        <a:buNone/>
        <a:defRPr sz="2200" b="1" kern="1200">
          <a:solidFill>
            <a:schemeClr val="tx1"/>
          </a:solidFill>
          <a:latin typeface="Arial"/>
          <a:ea typeface="+mj-ea"/>
          <a:cs typeface="+mj-cs"/>
        </a:defRPr>
      </a:lvl1pPr>
    </p:titleStyle>
    <p:bodyStyle>
      <a:lvl1pPr marL="0" indent="0" algn="l" defTabSz="457146" rtl="0" eaLnBrk="1" latinLnBrk="0" hangingPunct="1">
        <a:spcBef>
          <a:spcPts val="2154"/>
        </a:spcBef>
        <a:buFont typeface="Arial" pitchFamily="34" charset="0"/>
        <a:buNone/>
        <a:defRPr sz="2000" b="0" kern="1200">
          <a:solidFill>
            <a:schemeClr val="tx2"/>
          </a:solidFill>
          <a:latin typeface="Arial"/>
          <a:ea typeface="+mn-ea"/>
          <a:cs typeface="+mn-cs"/>
        </a:defRPr>
      </a:lvl1pPr>
      <a:lvl2pPr marL="209550" indent="-209550" algn="l" defTabSz="457146" rtl="0" eaLnBrk="1" latinLnBrk="0" hangingPunct="1">
        <a:spcBef>
          <a:spcPts val="1615"/>
        </a:spcBef>
        <a:buFont typeface="Arial" pitchFamily="34" charset="0"/>
        <a:buChar char="•"/>
        <a:defRPr sz="1600" kern="1200">
          <a:solidFill>
            <a:schemeClr val="tx1"/>
          </a:solidFill>
          <a:latin typeface="Arial"/>
          <a:ea typeface="+mn-ea"/>
          <a:cs typeface="+mn-cs"/>
        </a:defRPr>
      </a:lvl2pPr>
      <a:lvl3pPr marL="408867" indent="-198023" algn="l" defTabSz="457146" rtl="0" eaLnBrk="1" latinLnBrk="0" hangingPunct="1">
        <a:spcBef>
          <a:spcPts val="1077"/>
        </a:spcBef>
        <a:buFont typeface="Lucida Grande"/>
        <a:buNone/>
        <a:defRPr sz="1600" kern="1200">
          <a:solidFill>
            <a:schemeClr val="tx1"/>
          </a:solidFill>
          <a:latin typeface="Arial"/>
          <a:ea typeface="+mn-ea"/>
          <a:cs typeface="+mn-cs"/>
        </a:defRPr>
      </a:lvl3pPr>
      <a:lvl4pPr marL="619711" indent="-210844" algn="l" defTabSz="457146" rtl="0" eaLnBrk="1" latinLnBrk="0" hangingPunct="1">
        <a:spcBef>
          <a:spcPts val="1077"/>
        </a:spcBef>
        <a:buFont typeface="Arial" pitchFamily="34" charset="0"/>
        <a:buChar char="•"/>
        <a:defRPr sz="1600" kern="1200">
          <a:solidFill>
            <a:schemeClr val="tx1"/>
          </a:solidFill>
          <a:latin typeface="Arial"/>
          <a:ea typeface="+mn-ea"/>
          <a:cs typeface="+mn-cs"/>
        </a:defRPr>
      </a:lvl4pPr>
      <a:lvl5pPr marL="819158" indent="-199447" algn="l" defTabSz="457146" rtl="0" eaLnBrk="1" latinLnBrk="0" hangingPunct="1">
        <a:spcBef>
          <a:spcPts val="1077"/>
        </a:spcBef>
        <a:buFont typeface="Arial" pitchFamily="34" charset="0"/>
        <a:buChar char="•"/>
        <a:defRPr sz="1600" kern="1200">
          <a:solidFill>
            <a:schemeClr val="tx1"/>
          </a:solidFill>
          <a:latin typeface="Arial"/>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key fundraising-related terms (1 of 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4518365"/>
              </p:ext>
            </p:extLst>
          </p:nvPr>
        </p:nvGraphicFramePr>
        <p:xfrm>
          <a:off x="441613" y="985598"/>
          <a:ext cx="8451273" cy="5169060"/>
        </p:xfrm>
        <a:graphic>
          <a:graphicData uri="http://schemas.openxmlformats.org/drawingml/2006/table">
            <a:tbl>
              <a:tblPr/>
              <a:tblGrid>
                <a:gridCol w="1862316"/>
                <a:gridCol w="6588957"/>
              </a:tblGrid>
              <a:tr h="74568">
                <a:tc>
                  <a:txBody>
                    <a:bodyPr/>
                    <a:lstStyle/>
                    <a:p>
                      <a:pPr algn="l" rtl="0" fontAlgn="b"/>
                      <a:r>
                        <a:rPr lang="en-US" sz="1200" b="1" i="0" u="none" strike="noStrike" dirty="0">
                          <a:solidFill>
                            <a:srgbClr val="000000"/>
                          </a:solidFill>
                          <a:effectLst/>
                          <a:latin typeface="Arial"/>
                        </a:rPr>
                        <a:t>Term</a:t>
                      </a:r>
                    </a:p>
                  </a:txBody>
                  <a:tcPr marL="4842" marR="4842" marT="4842" marB="0" anchor="ctr">
                    <a:lnL>
                      <a:noFill/>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1" i="0" u="none" strike="noStrike">
                          <a:solidFill>
                            <a:srgbClr val="000000"/>
                          </a:solidFill>
                          <a:effectLst/>
                          <a:latin typeface="Arial"/>
                        </a:rPr>
                        <a:t>Description</a:t>
                      </a:r>
                    </a:p>
                  </a:txBody>
                  <a:tcPr marL="4842" marR="4842" marT="4842" marB="0" anchor="ctr">
                    <a:lnL w="12700" cap="flat" cmpd="sng" algn="ctr">
                      <a:no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74568">
                <a:tc>
                  <a:txBody>
                    <a:bodyPr/>
                    <a:lstStyle/>
                    <a:p>
                      <a:pPr algn="l" rtl="0" fontAlgn="b"/>
                      <a:r>
                        <a:rPr lang="en-US" sz="1200" b="0" i="0" u="none" strike="noStrike">
                          <a:solidFill>
                            <a:srgbClr val="000000"/>
                          </a:solidFill>
                          <a:effectLst/>
                          <a:latin typeface="Arial"/>
                        </a:rPr>
                        <a:t>Angel investors</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a:solidFill>
                            <a:srgbClr val="000000"/>
                          </a:solidFill>
                          <a:effectLst/>
                          <a:latin typeface="Arial"/>
                        </a:rPr>
                        <a:t>Individuals who provide early stage capital for a business start-up, usually in exchange for equity or convertible debt</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74568">
                <a:tc>
                  <a:txBody>
                    <a:bodyPr/>
                    <a:lstStyle/>
                    <a:p>
                      <a:pPr algn="l" rtl="0" fontAlgn="b"/>
                      <a:r>
                        <a:rPr lang="en-US" sz="1200" b="0" i="0" u="none" strike="noStrike">
                          <a:solidFill>
                            <a:srgbClr val="000000"/>
                          </a:solidFill>
                          <a:effectLst/>
                          <a:latin typeface="Arial"/>
                        </a:rPr>
                        <a:t>B Corp</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a:solidFill>
                            <a:srgbClr val="000000"/>
                          </a:solidFill>
                          <a:effectLst/>
                          <a:latin typeface="Arial"/>
                        </a:rPr>
                        <a:t>A certification provided for a fee by an NGO named B Lab. Unlike a benefit corporation, a B Corp is not a legal structure</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74568">
                <a:tc>
                  <a:txBody>
                    <a:bodyPr/>
                    <a:lstStyle/>
                    <a:p>
                      <a:pPr algn="l" rtl="0" fontAlgn="b"/>
                      <a:r>
                        <a:rPr lang="en-US" sz="1200" b="0" i="0" u="none" strike="noStrike">
                          <a:solidFill>
                            <a:srgbClr val="000000"/>
                          </a:solidFill>
                          <a:effectLst/>
                          <a:latin typeface="Arial"/>
                        </a:rPr>
                        <a:t>Benefit corporation</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For-profit entities that wish to consider society and the environment in addition to profit in their decision making process</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145262">
                <a:tc>
                  <a:txBody>
                    <a:bodyPr/>
                    <a:lstStyle/>
                    <a:p>
                      <a:pPr algn="l" rtl="0" fontAlgn="b"/>
                      <a:r>
                        <a:rPr lang="en-US" sz="1200" b="0" i="0" u="none" strike="noStrike" dirty="0">
                          <a:solidFill>
                            <a:srgbClr val="000000"/>
                          </a:solidFill>
                          <a:effectLst/>
                          <a:latin typeface="Arial"/>
                        </a:rPr>
                        <a:t>Bonds</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Bonds are debt securities (loans), under which the issuer agrees to pay the holder back the money (principal) plus interest. The issuer is typically obliged to pay interest periodically</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145262">
                <a:tc>
                  <a:txBody>
                    <a:bodyPr/>
                    <a:lstStyle/>
                    <a:p>
                      <a:pPr algn="l" rtl="0" fontAlgn="b"/>
                      <a:r>
                        <a:rPr lang="en-US" sz="1200" b="0" i="0" u="none" strike="noStrike">
                          <a:solidFill>
                            <a:srgbClr val="000000"/>
                          </a:solidFill>
                          <a:effectLst/>
                          <a:latin typeface="Arial"/>
                        </a:rPr>
                        <a:t>Development Finance Institutions (DFIs)</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Government development banks and nongovernmental micro-finance organizations, that match grants to attempt to promote community development, decentralization of power, and local empowerment</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90524">
                <a:tc>
                  <a:txBody>
                    <a:bodyPr/>
                    <a:lstStyle/>
                    <a:p>
                      <a:pPr algn="l" rtl="0" fontAlgn="b"/>
                      <a:r>
                        <a:rPr lang="en-US" sz="1200" b="0" i="0" u="none" strike="noStrike">
                          <a:solidFill>
                            <a:srgbClr val="000000"/>
                          </a:solidFill>
                          <a:effectLst/>
                          <a:latin typeface="Arial"/>
                        </a:rPr>
                        <a:t>Development impact bonds</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Investors share the risk in performance-based projects. Nonprofits use private investor capital to implement projects, and donors pay returns to investors once the nonprofit has achieved previously agreed impact targets. This means handing over donations to investors, but in return, investors provide capital up-front, bearing the risk that the nonprofit may not achieve impact targets, and donors pay only for results.</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74568">
                <a:tc>
                  <a:txBody>
                    <a:bodyPr/>
                    <a:lstStyle/>
                    <a:p>
                      <a:pPr algn="l" rtl="0" fontAlgn="b"/>
                      <a:r>
                        <a:rPr lang="en-US" sz="1200" b="0" i="0" u="none" strike="noStrike">
                          <a:solidFill>
                            <a:srgbClr val="000000"/>
                          </a:solidFill>
                          <a:effectLst/>
                          <a:latin typeface="Arial"/>
                        </a:rPr>
                        <a:t>Family Office</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a:solidFill>
                            <a:srgbClr val="000000"/>
                          </a:solidFill>
                          <a:effectLst/>
                          <a:latin typeface="Arial"/>
                        </a:rPr>
                        <a:t>A private company that manages investments and trusts for a single family</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17893">
                <a:tc>
                  <a:txBody>
                    <a:bodyPr/>
                    <a:lstStyle/>
                    <a:p>
                      <a:pPr algn="l" rtl="0" fontAlgn="b"/>
                      <a:r>
                        <a:rPr lang="en-US" sz="1200" b="0" i="0" u="none" strike="noStrike">
                          <a:solidFill>
                            <a:srgbClr val="000000"/>
                          </a:solidFill>
                          <a:effectLst/>
                          <a:latin typeface="Arial"/>
                        </a:rPr>
                        <a:t>Flex C Corporation = "flexible purpose corporation"</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A </a:t>
                      </a:r>
                      <a:r>
                        <a:rPr lang="en-US" sz="1200" b="0" i="0" u="none" strike="noStrike" dirty="0" err="1">
                          <a:solidFill>
                            <a:srgbClr val="000000"/>
                          </a:solidFill>
                          <a:effectLst/>
                          <a:latin typeface="Arial"/>
                        </a:rPr>
                        <a:t>Calfiornia</a:t>
                      </a:r>
                      <a:r>
                        <a:rPr lang="en-US" sz="1200" b="0" i="0" u="none" strike="noStrike" dirty="0">
                          <a:solidFill>
                            <a:srgbClr val="000000"/>
                          </a:solidFill>
                          <a:effectLst/>
                          <a:latin typeface="Arial"/>
                        </a:rPr>
                        <a:t> legal corporate structure whose first priority may be a special purpose (as distinct from a general PUBLIC benefit which a benefit corporation must pursue). The special purpose must have a positive effect on employees, suppliers, customers, creditors, the community and society OR the environment.</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53471">
                <a:tc>
                  <a:txBody>
                    <a:bodyPr/>
                    <a:lstStyle/>
                    <a:p>
                      <a:pPr algn="l" rtl="0" fontAlgn="b"/>
                      <a:r>
                        <a:rPr lang="en-US" sz="1200" b="0" i="0" u="none" strike="noStrike" dirty="0">
                          <a:solidFill>
                            <a:srgbClr val="000000"/>
                          </a:solidFill>
                          <a:effectLst/>
                          <a:latin typeface="Arial"/>
                        </a:rPr>
                        <a:t>Foundation</a:t>
                      </a:r>
                    </a:p>
                  </a:txBody>
                  <a:tcPr marL="4842" marR="4842" marT="4842" marB="0"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200" b="0" i="0" u="none" strike="noStrike" dirty="0">
                          <a:solidFill>
                            <a:srgbClr val="000000"/>
                          </a:solidFill>
                          <a:effectLst/>
                          <a:latin typeface="Arial"/>
                        </a:rPr>
                        <a:t/>
                      </a:r>
                      <a:br>
                        <a:rPr lang="en-US" sz="1200" b="0" i="0" u="none" strike="noStrike" dirty="0">
                          <a:solidFill>
                            <a:srgbClr val="000000"/>
                          </a:solidFill>
                          <a:effectLst/>
                          <a:latin typeface="Arial"/>
                        </a:rPr>
                      </a:br>
                      <a:r>
                        <a:rPr lang="en-US" sz="1200" b="0" i="0" u="none" strike="noStrike" dirty="0">
                          <a:solidFill>
                            <a:srgbClr val="000000"/>
                          </a:solidFill>
                          <a:effectLst/>
                          <a:latin typeface="Arial"/>
                        </a:rPr>
                        <a:t>A foundation is a non-governmental entity that is established as a nonprofit corporation or a charitable trust, with a principal purpose of making grants to unrelated organizations, institutions, or individuals for scientific, educational, cultural, religious, or other charitable purposes. This broad definition encompasses two foundation types: private foundations and </a:t>
                      </a:r>
                      <a:r>
                        <a:rPr lang="en-US" sz="1200" b="0" i="0" u="none" strike="noStrike" dirty="0" err="1">
                          <a:solidFill>
                            <a:srgbClr val="000000"/>
                          </a:solidFill>
                          <a:effectLst/>
                          <a:latin typeface="Arial"/>
                        </a:rPr>
                        <a:t>grantmaking</a:t>
                      </a:r>
                      <a:r>
                        <a:rPr lang="en-US" sz="1200" b="0" i="0" u="none" strike="noStrike" dirty="0">
                          <a:solidFill>
                            <a:srgbClr val="000000"/>
                          </a:solidFill>
                          <a:effectLst/>
                          <a:latin typeface="Arial"/>
                        </a:rPr>
                        <a:t> public charities.</a:t>
                      </a:r>
                    </a:p>
                  </a:txBody>
                  <a:tcPr marL="4842" marR="4842" marT="4842" marB="0" anchor="ctr">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TextBox 2"/>
          <p:cNvSpPr txBox="1"/>
          <p:nvPr/>
        </p:nvSpPr>
        <p:spPr>
          <a:xfrm>
            <a:off x="4531057" y="6333432"/>
            <a:ext cx="426658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Product of Medicines360 ACT team Spring-Summer </a:t>
            </a:r>
            <a:r>
              <a:rPr lang="en-US" sz="1200" dirty="0" smtClean="0"/>
              <a:t>2014</a:t>
            </a:r>
            <a:endParaRPr lang="en-US" sz="1200" dirty="0"/>
          </a:p>
        </p:txBody>
      </p:sp>
    </p:spTree>
    <p:extLst>
      <p:ext uri="{BB962C8B-B14F-4D97-AF65-F5344CB8AC3E}">
        <p14:creationId xmlns:p14="http://schemas.microsoft.com/office/powerpoint/2010/main" val="416799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of key fundraising-related </a:t>
            </a:r>
            <a:r>
              <a:rPr lang="en-US" dirty="0" smtClean="0"/>
              <a:t>terms (2 of 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5972192"/>
              </p:ext>
            </p:extLst>
          </p:nvPr>
        </p:nvGraphicFramePr>
        <p:xfrm>
          <a:off x="391102" y="937973"/>
          <a:ext cx="8451273" cy="4432698"/>
        </p:xfrm>
        <a:graphic>
          <a:graphicData uri="http://schemas.openxmlformats.org/drawingml/2006/table">
            <a:tbl>
              <a:tblPr/>
              <a:tblGrid>
                <a:gridCol w="1862316"/>
                <a:gridCol w="6588957"/>
              </a:tblGrid>
              <a:tr h="74568">
                <a:tc>
                  <a:txBody>
                    <a:bodyPr/>
                    <a:lstStyle/>
                    <a:p>
                      <a:pPr algn="l" rtl="0" fontAlgn="b"/>
                      <a:r>
                        <a:rPr lang="en-US" sz="1200" b="1" i="0" u="none" strike="noStrike">
                          <a:solidFill>
                            <a:srgbClr val="000000"/>
                          </a:solidFill>
                          <a:effectLst/>
                          <a:latin typeface="Arial"/>
                        </a:rPr>
                        <a:t>Term</a:t>
                      </a:r>
                    </a:p>
                  </a:txBody>
                  <a:tcPr marL="4842" marR="4842" marT="4842"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Arial"/>
                        </a:rPr>
                        <a:t>Description</a:t>
                      </a:r>
                    </a:p>
                  </a:txBody>
                  <a:tcPr marL="4842" marR="4842" marT="4842" marB="0" anchor="ctr">
                    <a:lnL>
                      <a:noFill/>
                    </a:lnL>
                    <a:lnR>
                      <a:noFill/>
                    </a:lnR>
                    <a:lnT>
                      <a:noFill/>
                    </a:lnT>
                    <a:lnB w="12700" cap="flat" cmpd="sng" algn="ctr">
                      <a:solidFill>
                        <a:scrgbClr r="0" g="0" b="0"/>
                      </a:solidFill>
                      <a:prstDash val="solid"/>
                      <a:round/>
                      <a:headEnd type="none" w="med" len="med"/>
                      <a:tailEnd type="none" w="med" len="med"/>
                    </a:lnB>
                  </a:tcPr>
                </a:tc>
              </a:tr>
              <a:tr h="217893">
                <a:tc>
                  <a:txBody>
                    <a:bodyPr/>
                    <a:lstStyle/>
                    <a:p>
                      <a:pPr algn="l" rtl="0" fontAlgn="b"/>
                      <a:r>
                        <a:rPr lang="en-US" sz="1200" b="0" i="0" u="none" strike="noStrike" dirty="0">
                          <a:solidFill>
                            <a:srgbClr val="000000"/>
                          </a:solidFill>
                          <a:effectLst/>
                          <a:latin typeface="Arial"/>
                        </a:rPr>
                        <a:t>Gender-lens investing</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Investors use gender as a category of analysis in company diligence, prioritizing bets on value opportunities in three types of firms: companies led by women, companies that promote gender equity, and companies that benefit women through products and services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5262">
                <a:tc>
                  <a:txBody>
                    <a:bodyPr/>
                    <a:lstStyle/>
                    <a:p>
                      <a:pPr algn="l" rtl="0" fontAlgn="b"/>
                      <a:r>
                        <a:rPr lang="en-US" sz="1200" b="0" i="0" u="none" strike="noStrike">
                          <a:solidFill>
                            <a:srgbClr val="000000"/>
                          </a:solidFill>
                          <a:effectLst/>
                          <a:latin typeface="Arial"/>
                        </a:rPr>
                        <a:t>Grants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Funds given to charitable organizations, that do not have to be repaid and are usually one of two types: 1. General Purpose or Operating Support Grants and 2. Program Development or Project Support Grants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5262">
                <a:tc>
                  <a:txBody>
                    <a:bodyPr/>
                    <a:lstStyle/>
                    <a:p>
                      <a:pPr algn="l" rtl="0" fontAlgn="b"/>
                      <a:r>
                        <a:rPr lang="en-US" sz="1200" b="0" i="0" u="none" strike="noStrike" dirty="0">
                          <a:solidFill>
                            <a:srgbClr val="000000"/>
                          </a:solidFill>
                          <a:effectLst/>
                          <a:latin typeface="Arial"/>
                        </a:rPr>
                        <a:t>High impact philanthropy</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High impact philanthropy begins with a philanthropist’s personal commitment to making a change in the world and caring enough about a particular issue to remain engaged in the long-term and focused on best practices that make a difference</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019">
                <a:tc>
                  <a:txBody>
                    <a:bodyPr/>
                    <a:lstStyle/>
                    <a:p>
                      <a:pPr algn="l" rtl="0" fontAlgn="b"/>
                      <a:r>
                        <a:rPr lang="en-US" sz="1200" b="0" i="0" u="none" strike="noStrike">
                          <a:solidFill>
                            <a:srgbClr val="000000"/>
                          </a:solidFill>
                          <a:effectLst/>
                          <a:latin typeface="Arial"/>
                        </a:rPr>
                        <a:t>Impact Investment</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Investment in for-profit companies that have social impact potential</a:t>
                      </a:r>
                      <a:br>
                        <a:rPr lang="en-US" sz="1200" b="0" i="0" u="none" strike="noStrike">
                          <a:solidFill>
                            <a:srgbClr val="000000"/>
                          </a:solidFill>
                          <a:effectLst/>
                          <a:latin typeface="Arial"/>
                        </a:rPr>
                      </a:br>
                      <a:r>
                        <a:rPr lang="en-US" sz="1200" b="0" i="0" u="none" strike="noStrike">
                          <a:solidFill>
                            <a:srgbClr val="000000"/>
                          </a:solidFill>
                          <a:effectLst/>
                          <a:latin typeface="Arial"/>
                        </a:rPr>
                        <a:t/>
                      </a:r>
                      <a:br>
                        <a:rPr lang="en-US" sz="1200" b="0" i="0" u="none" strike="noStrike">
                          <a:solidFill>
                            <a:srgbClr val="000000"/>
                          </a:solidFill>
                          <a:effectLst/>
                          <a:latin typeface="Arial"/>
                        </a:rPr>
                      </a:br>
                      <a:r>
                        <a:rPr lang="en-US" sz="1200" b="0" i="0" u="none" strike="noStrike">
                          <a:solidFill>
                            <a:srgbClr val="000000"/>
                          </a:solidFill>
                          <a:effectLst/>
                          <a:latin typeface="Arial"/>
                        </a:rPr>
                        <a:t>Investments intended to create positive impact beyond financial returns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7893">
                <a:tc>
                  <a:txBody>
                    <a:bodyPr/>
                    <a:lstStyle/>
                    <a:p>
                      <a:pPr algn="l" rtl="0" fontAlgn="b"/>
                      <a:r>
                        <a:rPr lang="en-US" sz="1200" b="0" i="0" u="none" strike="noStrike">
                          <a:solidFill>
                            <a:srgbClr val="000000"/>
                          </a:solidFill>
                          <a:effectLst/>
                          <a:latin typeface="Arial"/>
                        </a:rPr>
                        <a:t>Investment thesis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The goal of an investor with respect to how they weight financial return and social and/or environmental impact in their investment goals, e.g., balancing both financial returns and impact or optimizing one while maintaining a minimum target (or “floor”) for the other.</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524">
                <a:tc>
                  <a:txBody>
                    <a:bodyPr/>
                    <a:lstStyle/>
                    <a:p>
                      <a:pPr algn="l" rtl="0" fontAlgn="b"/>
                      <a:r>
                        <a:rPr lang="en-US" sz="1200" b="0" i="0" u="none" strike="noStrike">
                          <a:solidFill>
                            <a:srgbClr val="000000"/>
                          </a:solidFill>
                          <a:effectLst/>
                          <a:latin typeface="Arial"/>
                        </a:rPr>
                        <a:t>Not-for-profit (also called nonprofit) NFP</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A not for profit organization is one where money donated to it, or that it earns, is used in pursuing the organization's objectives. Not-for-profit organizations can apply for a tax exempt status and donations made to a tax exempt not for profit organization may also be tax-deductible for the donor. A not-for-profit organization has no equity - automatically excluded from equity funding sources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568">
                <a:tc>
                  <a:txBody>
                    <a:bodyPr/>
                    <a:lstStyle/>
                    <a:p>
                      <a:pPr algn="l" rtl="0" fontAlgn="b"/>
                      <a:r>
                        <a:rPr lang="en-US" sz="1200" b="0" i="0" u="none" strike="noStrike">
                          <a:solidFill>
                            <a:srgbClr val="000000"/>
                          </a:solidFill>
                          <a:effectLst/>
                          <a:latin typeface="Arial"/>
                        </a:rPr>
                        <a:t>Private equity funds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Pools of capital managed professionally by a regulated financial institution (e.g. asset management company)</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568">
                <a:tc>
                  <a:txBody>
                    <a:bodyPr/>
                    <a:lstStyle/>
                    <a:p>
                      <a:pPr algn="l" rtl="0" fontAlgn="b"/>
                      <a:r>
                        <a:rPr lang="en-US" sz="1200" b="0" i="0" u="none" strike="noStrike">
                          <a:solidFill>
                            <a:srgbClr val="000000"/>
                          </a:solidFill>
                          <a:effectLst/>
                          <a:latin typeface="Arial"/>
                        </a:rPr>
                        <a:t>Profit-status</a:t>
                      </a:r>
                    </a:p>
                  </a:txBody>
                  <a:tcPr marL="4842" marR="4842" marT="4842"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l" rtl="0" fontAlgn="b"/>
                      <a:r>
                        <a:rPr lang="en-US" sz="1200" b="0" i="0" u="none" strike="noStrike" dirty="0">
                          <a:solidFill>
                            <a:srgbClr val="000000"/>
                          </a:solidFill>
                          <a:effectLst/>
                          <a:latin typeface="Arial"/>
                        </a:rPr>
                        <a:t>The status of a company or fund as </a:t>
                      </a:r>
                      <a:r>
                        <a:rPr lang="en-US" sz="1200" b="0" i="0" u="none" strike="noStrike" dirty="0" err="1">
                          <a:solidFill>
                            <a:srgbClr val="000000"/>
                          </a:solidFill>
                          <a:effectLst/>
                          <a:latin typeface="Arial"/>
                        </a:rPr>
                        <a:t>forprofit</a:t>
                      </a:r>
                      <a:r>
                        <a:rPr lang="en-US" sz="1200" b="0" i="0" u="none" strike="noStrike" dirty="0">
                          <a:solidFill>
                            <a:srgbClr val="000000"/>
                          </a:solidFill>
                          <a:effectLst/>
                          <a:latin typeface="Arial"/>
                        </a:rPr>
                        <a:t> or non-profit.</a:t>
                      </a:r>
                    </a:p>
                  </a:txBody>
                  <a:tcPr marL="4842" marR="4842" marT="4842" marB="0" anchor="ctr">
                    <a:lnL>
                      <a:noFill/>
                    </a:lnL>
                    <a:lnR>
                      <a:noFill/>
                    </a:lnR>
                    <a:lnT w="12700" cap="flat" cmpd="sng" algn="ctr">
                      <a:solidFill>
                        <a:scrgbClr r="0" g="0" b="0"/>
                      </a:solidFill>
                      <a:prstDash val="solid"/>
                      <a:round/>
                      <a:headEnd type="none" w="med" len="med"/>
                      <a:tailEnd type="none" w="med" len="med"/>
                    </a:lnT>
                    <a:lnB>
                      <a:noFill/>
                    </a:lnB>
                  </a:tcPr>
                </a:tc>
              </a:tr>
            </a:tbl>
          </a:graphicData>
        </a:graphic>
      </p:graphicFrame>
      <p:sp>
        <p:nvSpPr>
          <p:cNvPr id="4" name="TextBox 2"/>
          <p:cNvSpPr txBox="1"/>
          <p:nvPr/>
        </p:nvSpPr>
        <p:spPr>
          <a:xfrm>
            <a:off x="4531057" y="6333432"/>
            <a:ext cx="426658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Product of Medicines360 ACT team Spring-Summer </a:t>
            </a:r>
            <a:r>
              <a:rPr lang="en-US" sz="1200" dirty="0" smtClean="0"/>
              <a:t>2014</a:t>
            </a:r>
            <a:endParaRPr lang="en-US" sz="1200" dirty="0"/>
          </a:p>
        </p:txBody>
      </p:sp>
    </p:spTree>
    <p:extLst>
      <p:ext uri="{BB962C8B-B14F-4D97-AF65-F5344CB8AC3E}">
        <p14:creationId xmlns:p14="http://schemas.microsoft.com/office/powerpoint/2010/main" val="239071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of key fundraising-related </a:t>
            </a:r>
            <a:r>
              <a:rPr lang="en-US" dirty="0" smtClean="0"/>
              <a:t>terms (3 of 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74513605"/>
              </p:ext>
            </p:extLst>
          </p:nvPr>
        </p:nvGraphicFramePr>
        <p:xfrm>
          <a:off x="391102" y="1017348"/>
          <a:ext cx="8451273" cy="5159376"/>
        </p:xfrm>
        <a:graphic>
          <a:graphicData uri="http://schemas.openxmlformats.org/drawingml/2006/table">
            <a:tbl>
              <a:tblPr/>
              <a:tblGrid>
                <a:gridCol w="1862316"/>
                <a:gridCol w="6588957"/>
              </a:tblGrid>
              <a:tr h="74568">
                <a:tc>
                  <a:txBody>
                    <a:bodyPr/>
                    <a:lstStyle/>
                    <a:p>
                      <a:pPr algn="l" rtl="0" fontAlgn="b"/>
                      <a:r>
                        <a:rPr lang="en-US" sz="1200" b="1" i="0" u="none" strike="noStrike" dirty="0">
                          <a:solidFill>
                            <a:srgbClr val="000000"/>
                          </a:solidFill>
                          <a:effectLst/>
                          <a:latin typeface="Arial"/>
                        </a:rPr>
                        <a:t>Term</a:t>
                      </a:r>
                    </a:p>
                  </a:txBody>
                  <a:tcPr marL="4842" marR="4842" marT="4842"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Arial"/>
                        </a:rPr>
                        <a:t>Description</a:t>
                      </a:r>
                    </a:p>
                  </a:txBody>
                  <a:tcPr marL="4842" marR="4842" marT="4842" marB="0" anchor="ctr">
                    <a:lnL>
                      <a:noFill/>
                    </a:lnL>
                    <a:lnR>
                      <a:noFill/>
                    </a:lnR>
                    <a:lnT>
                      <a:noFill/>
                    </a:lnT>
                    <a:lnB w="12700" cap="flat" cmpd="sng" algn="ctr">
                      <a:solidFill>
                        <a:scrgbClr r="0" g="0" b="0"/>
                      </a:solidFill>
                      <a:prstDash val="solid"/>
                      <a:round/>
                      <a:headEnd type="none" w="med" len="med"/>
                      <a:tailEnd type="none" w="med" len="med"/>
                    </a:lnB>
                  </a:tcPr>
                </a:tc>
              </a:tr>
              <a:tr h="145262">
                <a:tc>
                  <a:txBody>
                    <a:bodyPr/>
                    <a:lstStyle/>
                    <a:p>
                      <a:pPr algn="l" rtl="0" fontAlgn="b"/>
                      <a:r>
                        <a:rPr lang="en-US" sz="1200" b="0" i="0" u="none" strike="noStrike" dirty="0">
                          <a:solidFill>
                            <a:srgbClr val="000000"/>
                          </a:solidFill>
                          <a:effectLst/>
                          <a:latin typeface="Arial"/>
                        </a:rPr>
                        <a:t>Program Related Investment (PRI)</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A PRI is a low-cost loan (or sometimes an equity investment or a guarantee), provided at below-market rates, to strengthen the recipient’s mission-focused work. The lending foundation is reasonably confident of repayment of its full principal amount with some limited returns. The goal of the PRI is full return of its investment, with limited return on its investment, so that the pool of PRI capital remains intact for re-lending to support the foundation’s charitable and programmatic goals into the future.</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7893">
                <a:tc>
                  <a:txBody>
                    <a:bodyPr/>
                    <a:lstStyle/>
                    <a:p>
                      <a:pPr algn="l" rtl="0" fontAlgn="b"/>
                      <a:r>
                        <a:rPr lang="en-US" sz="1200" b="0" i="0" u="none" strike="noStrike" dirty="0">
                          <a:solidFill>
                            <a:srgbClr val="000000"/>
                          </a:solidFill>
                          <a:effectLst/>
                          <a:latin typeface="Arial"/>
                        </a:rPr>
                        <a:t>Search funds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Investment vehicle in which investors financially support an entrepreneur's efforts to locate, acquire, manage and grow a privately held company. The model offers relatively inexperienced professionals with limited capital resources a quick path to managing a company in which they have a meaningful ownership position.</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2648">
                <a:tc>
                  <a:txBody>
                    <a:bodyPr/>
                    <a:lstStyle/>
                    <a:p>
                      <a:pPr algn="l" rtl="0" fontAlgn="b"/>
                      <a:r>
                        <a:rPr lang="en-US" sz="1200" b="0" i="0" u="none" strike="noStrike" dirty="0">
                          <a:solidFill>
                            <a:srgbClr val="000000"/>
                          </a:solidFill>
                          <a:effectLst/>
                          <a:latin typeface="Arial"/>
                        </a:rPr>
                        <a:t>Social impact bonds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Government has the obligation to repay investors only if the program succeeds – otherwise investors lose their monies. This means that investors take full execution risk. As a compensation for assuming this risk, investors receive a small interest payment and a share of the non-financial benefits linked to promoting social goods. Therefore investors require transparency and a strong say in the process to mitigate this risk (e.g. the ability to replace the program manager)</a:t>
                      </a:r>
                      <a:r>
                        <a:rPr lang="en-US" sz="1200" b="0" i="0" u="none" strike="noStrike" dirty="0" smtClean="0">
                          <a:solidFill>
                            <a:srgbClr val="000000"/>
                          </a:solidFill>
                          <a:effectLst/>
                          <a:latin typeface="Arial"/>
                        </a:rPr>
                        <a:t>.</a:t>
                      </a:r>
                      <a:endParaRPr lang="en-US" sz="1200" b="0" i="0" u="none" strike="noStrike" dirty="0">
                        <a:solidFill>
                          <a:srgbClr val="000000"/>
                        </a:solidFill>
                        <a:effectLst/>
                        <a:latin typeface="Arial"/>
                      </a:endParaRP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5262">
                <a:tc>
                  <a:txBody>
                    <a:bodyPr/>
                    <a:lstStyle/>
                    <a:p>
                      <a:pPr algn="l" rtl="0" fontAlgn="b"/>
                      <a:r>
                        <a:rPr lang="en-US" sz="1200" b="0" i="0" u="none" strike="noStrike">
                          <a:solidFill>
                            <a:srgbClr val="000000"/>
                          </a:solidFill>
                          <a:effectLst/>
                          <a:latin typeface="Arial"/>
                        </a:rPr>
                        <a:t>Social Enterprise (also called Impact business)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dirty="0">
                          <a:solidFill>
                            <a:srgbClr val="000000"/>
                          </a:solidFill>
                          <a:effectLst/>
                          <a:latin typeface="Arial"/>
                        </a:rPr>
                        <a:t>A financially-sustainable enterprise that operates with a social and/or environmental mission</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7893">
                <a:tc>
                  <a:txBody>
                    <a:bodyPr/>
                    <a:lstStyle/>
                    <a:p>
                      <a:pPr algn="l" rtl="0" fontAlgn="b"/>
                      <a:r>
                        <a:rPr lang="en-US" sz="1200" b="0" i="0" u="none" strike="noStrike">
                          <a:solidFill>
                            <a:srgbClr val="000000"/>
                          </a:solidFill>
                          <a:effectLst/>
                          <a:latin typeface="Arial"/>
                        </a:rPr>
                        <a:t>Social Venture Capital</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Social venture capital is a form of venture capital investing that provides capital to businesses deemed socially and environmentally responsible. These investments are intended to both provide attractive returns to investors and to provide market-based solutions to social and environmental issues.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568">
                <a:tc>
                  <a:txBody>
                    <a:bodyPr/>
                    <a:lstStyle/>
                    <a:p>
                      <a:pPr algn="l" rtl="0" fontAlgn="b"/>
                      <a:r>
                        <a:rPr lang="en-US" sz="1200" b="0" i="0" u="none" strike="noStrike">
                          <a:solidFill>
                            <a:srgbClr val="000000"/>
                          </a:solidFill>
                          <a:effectLst/>
                          <a:latin typeface="Arial"/>
                        </a:rPr>
                        <a:t>Venture Capital Funds</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Arial"/>
                        </a:rPr>
                        <a:t>Pools of capital managed professionally by a regulated financial institution (e.g. asset management company)</a:t>
                      </a:r>
                    </a:p>
                  </a:txBody>
                  <a:tcPr marL="4842" marR="4842" marT="484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7893">
                <a:tc>
                  <a:txBody>
                    <a:bodyPr/>
                    <a:lstStyle/>
                    <a:p>
                      <a:pPr algn="l" rtl="0" fontAlgn="b"/>
                      <a:r>
                        <a:rPr lang="en-US" sz="1200" b="0" i="0" u="none" strike="noStrike">
                          <a:solidFill>
                            <a:srgbClr val="000000"/>
                          </a:solidFill>
                          <a:effectLst/>
                          <a:latin typeface="Arial"/>
                        </a:rPr>
                        <a:t>Venture Philanthropy</a:t>
                      </a:r>
                    </a:p>
                  </a:txBody>
                  <a:tcPr marL="4842" marR="4842" marT="4842"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l" rtl="0" fontAlgn="b"/>
                      <a:r>
                        <a:rPr lang="en-US" sz="1200" b="0" i="0" u="none" strike="noStrike" dirty="0">
                          <a:solidFill>
                            <a:srgbClr val="000000"/>
                          </a:solidFill>
                          <a:effectLst/>
                          <a:latin typeface="Arial"/>
                        </a:rPr>
                        <a:t>Typically used to </a:t>
                      </a:r>
                      <a:r>
                        <a:rPr lang="en-US" sz="1200" b="0" i="0" u="none" strike="noStrike" dirty="0" smtClean="0">
                          <a:solidFill>
                            <a:srgbClr val="000000"/>
                          </a:solidFill>
                          <a:effectLst/>
                          <a:latin typeface="Arial"/>
                        </a:rPr>
                        <a:t>describe </a:t>
                      </a:r>
                      <a:r>
                        <a:rPr lang="en-US" sz="1200" b="0" i="0" u="none" strike="noStrike" dirty="0">
                          <a:solidFill>
                            <a:srgbClr val="000000"/>
                          </a:solidFill>
                          <a:effectLst/>
                          <a:latin typeface="Arial"/>
                        </a:rPr>
                        <a:t>venture capital organization investments in non-profits, deploying a VC strategy such as taking a seat on the board of directors and offering hands-on guidance. In a second model, the funds come from a NFP (e.g. MS Society's Fast Forward Fund) to fund novel science at for-profit startups.</a:t>
                      </a:r>
                    </a:p>
                  </a:txBody>
                  <a:tcPr marL="4842" marR="4842" marT="4842" marB="0" anchor="ctr">
                    <a:lnL>
                      <a:noFill/>
                    </a:lnL>
                    <a:lnR>
                      <a:noFill/>
                    </a:lnR>
                    <a:lnT w="12700" cap="flat" cmpd="sng" algn="ctr">
                      <a:solidFill>
                        <a:scrgbClr r="0" g="0" b="0"/>
                      </a:solidFill>
                      <a:prstDash val="solid"/>
                      <a:round/>
                      <a:headEnd type="none" w="med" len="med"/>
                      <a:tailEnd type="none" w="med" len="med"/>
                    </a:lnT>
                    <a:lnB>
                      <a:noFill/>
                    </a:lnB>
                  </a:tcPr>
                </a:tc>
              </a:tr>
            </a:tbl>
          </a:graphicData>
        </a:graphic>
      </p:graphicFrame>
      <p:sp>
        <p:nvSpPr>
          <p:cNvPr id="4" name="TextBox 2"/>
          <p:cNvSpPr txBox="1"/>
          <p:nvPr/>
        </p:nvSpPr>
        <p:spPr>
          <a:xfrm>
            <a:off x="4531057" y="6333432"/>
            <a:ext cx="426658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Product of Medicines360 ACT team Spring-Summer </a:t>
            </a:r>
            <a:r>
              <a:rPr lang="en-US" sz="1200" dirty="0" smtClean="0"/>
              <a:t>2014</a:t>
            </a:r>
            <a:endParaRPr lang="en-US" sz="1200" dirty="0"/>
          </a:p>
        </p:txBody>
      </p:sp>
    </p:spTree>
    <p:extLst>
      <p:ext uri="{BB962C8B-B14F-4D97-AF65-F5344CB8AC3E}">
        <p14:creationId xmlns:p14="http://schemas.microsoft.com/office/powerpoint/2010/main" val="260487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GSB_PPT_Presentation_V2">
  <a:themeElements>
    <a:clrScheme name="Custom 2">
      <a:dk1>
        <a:srgbClr val="000000"/>
      </a:dk1>
      <a:lt1>
        <a:sysClr val="window" lastClr="FFFFFF"/>
      </a:lt1>
      <a:dk2>
        <a:srgbClr val="A4001D"/>
      </a:dk2>
      <a:lt2>
        <a:srgbClr val="FFFFFF"/>
      </a:lt2>
      <a:accent1>
        <a:srgbClr val="A4001D"/>
      </a:accent1>
      <a:accent2>
        <a:srgbClr val="7D021F"/>
      </a:accent2>
      <a:accent3>
        <a:srgbClr val="A6A6A6"/>
      </a:accent3>
      <a:accent4>
        <a:srgbClr val="595959"/>
      </a:accent4>
      <a:accent5>
        <a:srgbClr val="DDC59C"/>
      </a:accent5>
      <a:accent6>
        <a:srgbClr val="B57A2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GSB_PPT_Presentation_V2.pptx</Template>
  <TotalTime>55492</TotalTime>
  <Words>1009</Words>
  <Application>Microsoft Office PowerPoint</Application>
  <PresentationFormat>On-screen Show (4:3)</PresentationFormat>
  <Paragraphs>60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Lucida Grande</vt:lpstr>
      <vt:lpstr>GSB_PPT_Presentation_V2</vt:lpstr>
      <vt:lpstr>Glossary of key fundraising-related terms (1 of 3)</vt:lpstr>
      <vt:lpstr>Glossary of key fundraising-related terms (2 of 3)</vt:lpstr>
      <vt:lpstr>Glossary of key fundraising-related terms (3 of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Board Deck</dc:title>
  <dc:creator>bruce taylor</dc:creator>
  <cp:lastModifiedBy>Lupin-Jimenez, Elisa Desiree</cp:lastModifiedBy>
  <cp:revision>261</cp:revision>
  <cp:lastPrinted>2014-09-02T18:12:24Z</cp:lastPrinted>
  <dcterms:created xsi:type="dcterms:W3CDTF">2012-08-14T04:44:08Z</dcterms:created>
  <dcterms:modified xsi:type="dcterms:W3CDTF">2015-08-20T20:05:44Z</dcterms:modified>
</cp:coreProperties>
</file>