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"/>
  </p:notesMasterIdLst>
  <p:handoutMasterIdLst>
    <p:handoutMasterId r:id="rId4"/>
  </p:handoutMasterIdLst>
  <p:sldIdLst>
    <p:sldId id="413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pa Mangalmurti McNeali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E7D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3220" autoAdjust="0"/>
  </p:normalViewPr>
  <p:slideViewPr>
    <p:cSldViewPr snapToGrid="0" snapToObjects="1">
      <p:cViewPr varScale="1">
        <p:scale>
          <a:sx n="70" d="100"/>
          <a:sy n="70" d="100"/>
        </p:scale>
        <p:origin x="10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19232-FBA7-CF47-8CCF-592B72EB12AB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4AB08-B027-CD47-90F9-1308027F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0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A8BA2-22A5-4405-880E-40DAD285F10F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EC022-5A25-46E5-9A8A-06D7D51C0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46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ford_GSB-3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625" r="4360" b="745"/>
          <a:stretch/>
        </p:blipFill>
        <p:spPr>
          <a:xfrm>
            <a:off x="432662" y="419100"/>
            <a:ext cx="8312729" cy="6012493"/>
          </a:xfrm>
          <a:prstGeom prst="rect">
            <a:avLst/>
          </a:prstGeom>
        </p:spPr>
      </p:pic>
      <p:pic>
        <p:nvPicPr>
          <p:cNvPr id="5" name="Picture 4" descr="GSB_IDLINE_EXPRESS3_SINGLE_1C_R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3" y="1656299"/>
            <a:ext cx="7782097" cy="8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3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ford_GSB-14 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8" b="13808"/>
          <a:stretch/>
        </p:blipFill>
        <p:spPr>
          <a:xfrm>
            <a:off x="432659" y="419100"/>
            <a:ext cx="8312731" cy="6035406"/>
          </a:xfrm>
          <a:prstGeom prst="roundRect">
            <a:avLst>
              <a:gd name="adj" fmla="val 0"/>
            </a:avLst>
          </a:prstGeom>
        </p:spPr>
      </p:pic>
      <p:pic>
        <p:nvPicPr>
          <p:cNvPr id="6" name="Picture 5" descr="GSB_IDLINE_EXPRESS1_SINGLE_1C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7" y="613913"/>
            <a:ext cx="8025476" cy="1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8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15637" y="403412"/>
            <a:ext cx="5472545" cy="5042647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82588"/>
            <a:ext cx="5208949" cy="1546412"/>
          </a:xfrm>
        </p:spPr>
        <p:txBody>
          <a:bodyPr anchor="t"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182" y="3886200"/>
            <a:ext cx="5195455" cy="1358153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1" name="Picture 10" descr="SGSB_Tag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6202456"/>
            <a:ext cx="3671455" cy="147740"/>
          </a:xfrm>
          <a:prstGeom prst="rect">
            <a:avLst/>
          </a:prstGeom>
        </p:spPr>
      </p:pic>
      <p:pic>
        <p:nvPicPr>
          <p:cNvPr id="5" name="Picture 4" descr="stanford_GSB-9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3" t="72" r="30474" b="2283"/>
          <a:stretch/>
        </p:blipFill>
        <p:spPr>
          <a:xfrm>
            <a:off x="5985945" y="407151"/>
            <a:ext cx="2701636" cy="503890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4" name="Picture 3" descr="GSB_H_SEAL_2C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52" y="5563846"/>
            <a:ext cx="3018645" cy="979837"/>
          </a:xfrm>
          <a:prstGeom prst="rect">
            <a:avLst/>
          </a:prstGeom>
        </p:spPr>
      </p:pic>
      <p:pic>
        <p:nvPicPr>
          <p:cNvPr id="8" name="Picture 7" descr="stanford_GSB-32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12838" r="36749" b="4440"/>
          <a:stretch/>
        </p:blipFill>
        <p:spPr>
          <a:xfrm>
            <a:off x="5985945" y="403412"/>
            <a:ext cx="2701635" cy="5042647"/>
          </a:xfrm>
          <a:prstGeom prst="rect">
            <a:avLst/>
          </a:prstGeom>
        </p:spPr>
      </p:pic>
      <p:pic>
        <p:nvPicPr>
          <p:cNvPr id="10" name="Picture 9" descr="ACT logo wide two-color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53998" y="5692140"/>
            <a:ext cx="4155503" cy="8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15637" y="403412"/>
            <a:ext cx="5472545" cy="5042647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82588"/>
            <a:ext cx="5208949" cy="1546412"/>
          </a:xfrm>
        </p:spPr>
        <p:txBody>
          <a:bodyPr anchor="t"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182" y="3886200"/>
            <a:ext cx="5195455" cy="1358153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1" name="Picture 10" descr="SGSB_Tag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6202456"/>
            <a:ext cx="3671455" cy="147740"/>
          </a:xfrm>
          <a:prstGeom prst="rect">
            <a:avLst/>
          </a:prstGeom>
        </p:spPr>
      </p:pic>
      <p:pic>
        <p:nvPicPr>
          <p:cNvPr id="5" name="Picture 4" descr="stanford_GSB-9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3" t="72" r="30474" b="2283"/>
          <a:stretch/>
        </p:blipFill>
        <p:spPr>
          <a:xfrm>
            <a:off x="5985945" y="407151"/>
            <a:ext cx="2701636" cy="503890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4" name="Picture 3" descr="GSB_H_SEAL_2C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52" y="5563846"/>
            <a:ext cx="3018645" cy="979837"/>
          </a:xfrm>
          <a:prstGeom prst="rect">
            <a:avLst/>
          </a:prstGeom>
        </p:spPr>
      </p:pic>
      <p:pic>
        <p:nvPicPr>
          <p:cNvPr id="8" name="Picture 7" descr="stanford_GSB-32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12838" r="36749" b="4440"/>
          <a:stretch/>
        </p:blipFill>
        <p:spPr>
          <a:xfrm>
            <a:off x="5985945" y="403412"/>
            <a:ext cx="2701635" cy="5042647"/>
          </a:xfrm>
          <a:prstGeom prst="rect">
            <a:avLst/>
          </a:prstGeom>
        </p:spPr>
      </p:pic>
      <p:pic>
        <p:nvPicPr>
          <p:cNvPr id="10" name="Picture 9" descr="stanford_GSB-19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7" t="9315" r="25058" b="17157"/>
          <a:stretch/>
        </p:blipFill>
        <p:spPr>
          <a:xfrm>
            <a:off x="5985945" y="403412"/>
            <a:ext cx="2701635" cy="504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CT logo wide two-color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53998" y="5692140"/>
            <a:ext cx="4155503" cy="8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4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15637" y="403412"/>
            <a:ext cx="5472545" cy="5042647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82588"/>
            <a:ext cx="5208949" cy="1546412"/>
          </a:xfrm>
        </p:spPr>
        <p:txBody>
          <a:bodyPr anchor="t"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182" y="3886200"/>
            <a:ext cx="5195455" cy="1358153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1" name="Picture 10" descr="SGSB_Tag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6202456"/>
            <a:ext cx="3671455" cy="147740"/>
          </a:xfrm>
          <a:prstGeom prst="rect">
            <a:avLst/>
          </a:prstGeom>
        </p:spPr>
      </p:pic>
      <p:pic>
        <p:nvPicPr>
          <p:cNvPr id="4" name="Picture 3" descr="GSB_H_SEAL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52" y="5563846"/>
            <a:ext cx="3018645" cy="979837"/>
          </a:xfrm>
          <a:prstGeom prst="rect">
            <a:avLst/>
          </a:prstGeom>
        </p:spPr>
      </p:pic>
      <p:pic>
        <p:nvPicPr>
          <p:cNvPr id="6" name="Picture 5" descr="GSB1-042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4" r="4645"/>
          <a:stretch/>
        </p:blipFill>
        <p:spPr>
          <a:xfrm>
            <a:off x="5985945" y="403412"/>
            <a:ext cx="2701636" cy="5042647"/>
          </a:xfrm>
          <a:prstGeom prst="roundRect">
            <a:avLst>
              <a:gd name="adj" fmla="val 0"/>
            </a:avLst>
          </a:prstGeom>
        </p:spPr>
      </p:pic>
      <p:pic>
        <p:nvPicPr>
          <p:cNvPr id="8" name="Picture 7" descr="ACT logo wide two-color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53998" y="5692140"/>
            <a:ext cx="4155503" cy="86672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702146" y="6596390"/>
            <a:ext cx="3441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2014 Alumni</a:t>
            </a:r>
            <a:r>
              <a:rPr lang="en-US" sz="1100" baseline="0" dirty="0" smtClean="0"/>
              <a:t> Consulting Team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92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15637" y="403412"/>
            <a:ext cx="8312727" cy="6051176"/>
          </a:xfrm>
          <a:prstGeom prst="roundRect">
            <a:avLst>
              <a:gd name="adj" fmla="val 0"/>
            </a:avLst>
          </a:prstGeom>
          <a:solidFill>
            <a:srgbClr val="E7D2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4182" y="1882588"/>
            <a:ext cx="8035636" cy="2017059"/>
          </a:xfrm>
        </p:spPr>
        <p:txBody>
          <a:bodyPr anchor="t">
            <a:normAutofit/>
          </a:bodyPr>
          <a:lstStyle>
            <a:lvl1pPr algn="l">
              <a:defRPr sz="25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1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 baseline="0"/>
            </a:lvl3pPr>
            <a:lvl4pPr>
              <a:buFont typeface="Arial" pitchFamily="34" charset="0"/>
              <a:buChar char="•"/>
              <a:defRPr baseline="0"/>
            </a:lvl4pPr>
            <a:lvl5pPr>
              <a:buFont typeface="Arial" pitchFamily="34" charset="0"/>
              <a:buChar char="•"/>
              <a:defRPr baseline="0"/>
            </a:lvl5pPr>
            <a:lvl6pPr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C53B-755D-274A-BAF3-8F5953C72B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CT logo wide two-col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224" y="6334611"/>
            <a:ext cx="2567837" cy="53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 marL="0" indent="0">
              <a:defRPr sz="2000">
                <a:solidFill>
                  <a:srgbClr val="A4001D"/>
                </a:solidFill>
              </a:defRPr>
            </a:lvl1pPr>
            <a:lvl2pPr>
              <a:defRPr sz="1600"/>
            </a:lvl2pPr>
            <a:lvl3pPr>
              <a:buFont typeface="Arial" pitchFamily="34" charset="0"/>
              <a:buChar char="•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 marL="0" indent="0">
              <a:defRPr sz="2000">
                <a:solidFill>
                  <a:srgbClr val="A4001D"/>
                </a:solidFill>
              </a:defRPr>
            </a:lvl1pPr>
            <a:lvl2pPr>
              <a:defRPr sz="1600"/>
            </a:lvl2pPr>
            <a:lvl3pPr>
              <a:buFont typeface="Arial" pitchFamily="34" charset="0"/>
              <a:buChar char="•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C53B-755D-274A-BAF3-8F5953C72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982639" y="64823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CT logo wide two-col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224" y="6334611"/>
            <a:ext cx="2567837" cy="53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4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364" y="0"/>
            <a:ext cx="8451273" cy="806824"/>
          </a:xfrm>
          <a:prstGeom prst="rect">
            <a:avLst/>
          </a:prstGeom>
        </p:spPr>
        <p:txBody>
          <a:bodyPr vert="horz" lIns="91429" tIns="45714" rIns="91429" bIns="45714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364" y="1065831"/>
            <a:ext cx="8451273" cy="4848693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0118"/>
            <a:ext cx="4703618" cy="268941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636" y="6320118"/>
            <a:ext cx="762000" cy="268941"/>
          </a:xfrm>
          <a:prstGeom prst="rect">
            <a:avLst/>
          </a:prstGeom>
        </p:spPr>
        <p:txBody>
          <a:bodyPr vert="horz" lIns="91429" tIns="45714" rIns="91429" bIns="45714" rtlCol="0" anchor="b" anchorCtr="0"/>
          <a:lstStyle>
            <a:lvl1pPr algn="r">
              <a:defRPr sz="900">
                <a:solidFill>
                  <a:srgbClr val="000000"/>
                </a:solidFill>
                <a:latin typeface="Arial"/>
              </a:defRPr>
            </a:lvl1pPr>
          </a:lstStyle>
          <a:p>
            <a:fld id="{8119C53B-755D-274A-BAF3-8F5953C72B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637" y="6320118"/>
            <a:ext cx="831272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6364" y="6367700"/>
            <a:ext cx="2128978" cy="221359"/>
          </a:xfrm>
          <a:prstGeom prst="rect">
            <a:avLst/>
          </a:prstGeom>
          <a:noFill/>
        </p:spPr>
        <p:txBody>
          <a:bodyPr wrap="none" lIns="82058" tIns="41029" rIns="82058" bIns="41029" rtlCol="0" anchor="b" anchorCtr="0">
            <a:spAutoFit/>
          </a:bodyPr>
          <a:lstStyle/>
          <a:p>
            <a:r>
              <a:rPr lang="en-US" sz="900" dirty="0" smtClean="0">
                <a:solidFill>
                  <a:srgbClr val="B30838"/>
                </a:solidFill>
              </a:rPr>
              <a:t>Stanford </a:t>
            </a:r>
            <a:r>
              <a:rPr lang="en-US" sz="900" dirty="0" smtClean="0"/>
              <a:t>Graduate School of Business</a:t>
            </a:r>
            <a:endParaRPr lang="en-US" sz="90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95207" y="888224"/>
            <a:ext cx="831272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CT logo wide two-color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68224" y="6334611"/>
            <a:ext cx="2567837" cy="53558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191375" y="285750"/>
            <a:ext cx="1606262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  <p:sldLayoutId id="2147483675" r:id="rId3"/>
    <p:sldLayoutId id="2147483688" r:id="rId4"/>
    <p:sldLayoutId id="2147483686" r:id="rId5"/>
    <p:sldLayoutId id="2147483676" r:id="rId6"/>
    <p:sldLayoutId id="2147483677" r:id="rId7"/>
    <p:sldLayoutId id="2147483678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146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146" rtl="0" eaLnBrk="1" latinLnBrk="0" hangingPunct="1">
        <a:spcBef>
          <a:spcPts val="2154"/>
        </a:spcBef>
        <a:buFont typeface="Arial" pitchFamily="34" charset="0"/>
        <a:buNone/>
        <a:defRPr sz="2000" b="0" kern="1200">
          <a:solidFill>
            <a:schemeClr val="tx2"/>
          </a:solidFill>
          <a:latin typeface="Arial"/>
          <a:ea typeface="+mn-ea"/>
          <a:cs typeface="+mn-cs"/>
        </a:defRPr>
      </a:lvl1pPr>
      <a:lvl2pPr marL="209550" indent="-209550" algn="l" defTabSz="457146" rtl="0" eaLnBrk="1" latinLnBrk="0" hangingPunct="1">
        <a:spcBef>
          <a:spcPts val="1615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</a:defRPr>
      </a:lvl2pPr>
      <a:lvl3pPr marL="408867" indent="-198023" algn="l" defTabSz="457146" rtl="0" eaLnBrk="1" latinLnBrk="0" hangingPunct="1">
        <a:spcBef>
          <a:spcPts val="1077"/>
        </a:spcBef>
        <a:buFont typeface="Lucida Grande"/>
        <a:buNone/>
        <a:defRPr sz="1600" kern="1200">
          <a:solidFill>
            <a:schemeClr val="tx1"/>
          </a:solidFill>
          <a:latin typeface="Arial"/>
          <a:ea typeface="+mn-ea"/>
          <a:cs typeface="+mn-cs"/>
        </a:defRPr>
      </a:lvl3pPr>
      <a:lvl4pPr marL="619711" indent="-210844" algn="l" defTabSz="457146" rtl="0" eaLnBrk="1" latinLnBrk="0" hangingPunct="1">
        <a:spcBef>
          <a:spcPts val="1077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</a:defRPr>
      </a:lvl4pPr>
      <a:lvl5pPr marL="819158" indent="-199447" algn="l" defTabSz="457146" rtl="0" eaLnBrk="1" latinLnBrk="0" hangingPunct="1">
        <a:spcBef>
          <a:spcPts val="1077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r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49744"/>
              </p:ext>
            </p:extLst>
          </p:nvPr>
        </p:nvGraphicFramePr>
        <p:xfrm>
          <a:off x="346364" y="889547"/>
          <a:ext cx="8569036" cy="5594207"/>
        </p:xfrm>
        <a:graphic>
          <a:graphicData uri="http://schemas.openxmlformats.org/drawingml/2006/table">
            <a:tbl>
              <a:tblPr/>
              <a:tblGrid>
                <a:gridCol w="2932436"/>
                <a:gridCol w="596656"/>
                <a:gridCol w="5039944"/>
              </a:tblGrid>
              <a:tr h="1304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NAME/TITLE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TYPE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URL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Look at the 50 Most Generous Donors of 2013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ARTICLE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http://philanthropy.com/article/A-Look-at-the-50-Most-Generous/144529/#p50_list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 the Female Condom Go Mainstream?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ARTICLE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http://www.theatlantic.com/health/archive/2014/07/can-the-female-condom-go-mainstream/375325/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 Risk, Low Risk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ARTICLE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http://www.thenonprofittimes.com/news-articles/high-risk-low-risk/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Mission-Driven Social Enterprise: Integrating Income and Impact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ARTICLE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http://www.caseatduke.org/articles/0205/corner.htm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Private equity takes on Big Pharma's carve-out challenge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ARTICLE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http://www.reuters.com/article/2014/07/11/us-privateequity-pharmaceuticals-portfol-idUSKBN0FG21G20140711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Risk allocation in impact bonds: Fair game?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ARTICLE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http://www.clarmondial.com/risk-allocation-in-impact-bonds-fair-game/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Should Your Business Be Nonprofit or For-Profit?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ARTICLE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http://blogs.hbr.org/2013/02/should-your-business-be-nonpro/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Gentry 50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ARTICLE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http://mydigimag.rrd.com/article/The_Gentry_50/1383587/156731/article.html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Next Great Frontier of Impact Investing (SSIR)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ARTICLE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http://www.ssireview.org/blog/entry/the_next_great_frontier_of_impact_investing?utm_source=Enews&amp;utm_medium=Email&amp;utm_campaign=SSIR_Now&amp;utm_content=Read_More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Foundation Center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ORG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http://foundationcenter.org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National Venture Capital Association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ORG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http://www.nvca.org/index.php?option=com_content&amp;view=article&amp;id=104&amp;Itemid=593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Development Impact Bonds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PRIMER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http://www.socialfinance.org.uk/work/developmentimpactbonds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 Impact Bonds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PRIMER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http://www.giaging.org/documents/Social_Impact_Bonds_Final.pdf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 Impact Bonds: An Overview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PRIMER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http://www.clarmondial.com/social-impact-bonds-an-overview/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Accelerating Impact: Achievements, Challenges and What’s Next in Building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Impact Investing Industry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REPORT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http://www.rockefellerfoundation.org//uploads/images/fda23ba9-ab7e-4c83-9218-24fdd79289cc.pdf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New Tool For Scaling Impact: How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SIBs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 Mobilize Private Capital To Advance Social Good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REPORT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http://www.socialfinanceus.org/sites/socialfinanceus.org/files/small.SocialFinanceWPSingleFINAL.pdf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Insight into the Impact Investment Market (JP Morgan Social Finance/GIIN))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REPORT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http://www.jpmorganchase.com/corporate/socialfinance/document/Insight_into_the_Impact_Investment_Market.pdf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Mapping the Donor Landscape in Global Health: Family Planning and Reproductive Health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REPORT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http://kaiserfamilyfoundation.files.wordpress.com/2014/01/8541-mapping-the-donor-landscape-in-global-health-family-planning-and-reproductive-health.pdf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Market for Social Impact Investing by Private Equity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Funds Stands at $4 Billion in the United States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REPORT</a:t>
                      </a: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http://www.pacificcommunityventures.org/uploads/reports-and-publications/PCV_Social_Impact_Investing_wp_final.pdf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13313" marB="1331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4648820" y="6483754"/>
            <a:ext cx="4266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Product of Medicines360 ACT team Spring-Summer </a:t>
            </a:r>
            <a:r>
              <a:rPr lang="en-US" sz="1200" dirty="0" smtClean="0"/>
              <a:t>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76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B_PPT_Presentation_V2">
  <a:themeElements>
    <a:clrScheme name="Custom 2">
      <a:dk1>
        <a:srgbClr val="000000"/>
      </a:dk1>
      <a:lt1>
        <a:sysClr val="window" lastClr="FFFFFF"/>
      </a:lt1>
      <a:dk2>
        <a:srgbClr val="A4001D"/>
      </a:dk2>
      <a:lt2>
        <a:srgbClr val="FFFFFF"/>
      </a:lt2>
      <a:accent1>
        <a:srgbClr val="A4001D"/>
      </a:accent1>
      <a:accent2>
        <a:srgbClr val="7D021F"/>
      </a:accent2>
      <a:accent3>
        <a:srgbClr val="A6A6A6"/>
      </a:accent3>
      <a:accent4>
        <a:srgbClr val="595959"/>
      </a:accent4>
      <a:accent5>
        <a:srgbClr val="DDC59C"/>
      </a:accent5>
      <a:accent6>
        <a:srgbClr val="B57A2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GSB_PPT_Presentation_V2.pptx</Template>
  <TotalTime>55493</TotalTime>
  <Words>243</Words>
  <Application>Microsoft Office PowerPoint</Application>
  <PresentationFormat>On-screen Show (4:3)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Grande</vt:lpstr>
      <vt:lpstr>GSB_PPT_Presentation_V2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Board Deck</dc:title>
  <dc:creator>bruce taylor</dc:creator>
  <cp:lastModifiedBy>Lupin-Jimenez, Elisa Desiree</cp:lastModifiedBy>
  <cp:revision>263</cp:revision>
  <cp:lastPrinted>2014-09-02T18:12:24Z</cp:lastPrinted>
  <dcterms:created xsi:type="dcterms:W3CDTF">2012-08-14T04:44:08Z</dcterms:created>
  <dcterms:modified xsi:type="dcterms:W3CDTF">2015-08-20T20:07:05Z</dcterms:modified>
</cp:coreProperties>
</file>